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9" r:id="rId3"/>
    <p:sldId id="624" r:id="rId4"/>
    <p:sldId id="586" r:id="rId5"/>
    <p:sldId id="585" r:id="rId6"/>
    <p:sldId id="609" r:id="rId7"/>
    <p:sldId id="602" r:id="rId8"/>
    <p:sldId id="611" r:id="rId9"/>
    <p:sldId id="612" r:id="rId10"/>
    <p:sldId id="634" r:id="rId11"/>
    <p:sldId id="635" r:id="rId12"/>
    <p:sldId id="549" r:id="rId13"/>
  </p:sldIdLst>
  <p:sldSz cx="1219009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FANG" initials="S" lastIdx="14" clrIdx="0"/>
  <p:cmAuthor id="2" name="SONG FANG" initials="S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7BECF"/>
    <a:srgbClr val="558ED5"/>
    <a:srgbClr val="93CDDD"/>
    <a:srgbClr val="005999"/>
    <a:srgbClr val="FFFFFF"/>
    <a:srgbClr val="C6D9F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15" autoAdjust="0"/>
    <p:restoredTop sz="42176" autoAdjust="0"/>
  </p:normalViewPr>
  <p:slideViewPr>
    <p:cSldViewPr showGuides="1">
      <p:cViewPr>
        <p:scale>
          <a:sx n="90" d="100"/>
          <a:sy n="90" d="100"/>
        </p:scale>
        <p:origin x="-312" y="-78"/>
      </p:cViewPr>
      <p:guideLst>
        <p:guide orient="horz" pos="2140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54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0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3699-0C7A-4676-8F1F-FF76DD8A7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0531-F946-42B5-A20D-0DC793454B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1BA7-E818-47FE-8430-7C17E8C8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E667-B71C-4A2E-8403-773D2E0DB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226757" y="2026363"/>
            <a:ext cx="4712570" cy="3526001"/>
          </a:xfrm>
          <a:custGeom>
            <a:avLst/>
            <a:gdLst>
              <a:gd name="connsiteX0" fmla="*/ 735567 w 4713306"/>
              <a:gd name="connsiteY0" fmla="*/ 2984958 h 3526001"/>
              <a:gd name="connsiteX1" fmla="*/ 4713306 w 4713306"/>
              <a:gd name="connsiteY1" fmla="*/ 2984958 h 3526001"/>
              <a:gd name="connsiteX2" fmla="*/ 4578045 w 4713306"/>
              <a:gd name="connsiteY2" fmla="*/ 3526001 h 3526001"/>
              <a:gd name="connsiteX3" fmla="*/ 600306 w 4713306"/>
              <a:gd name="connsiteY3" fmla="*/ 3526001 h 3526001"/>
              <a:gd name="connsiteX4" fmla="*/ 135261 w 4713306"/>
              <a:gd name="connsiteY4" fmla="*/ 2387967 h 3526001"/>
              <a:gd name="connsiteX5" fmla="*/ 4113000 w 4713306"/>
              <a:gd name="connsiteY5" fmla="*/ 2387967 h 3526001"/>
              <a:gd name="connsiteX6" fmla="*/ 3977739 w 4713306"/>
              <a:gd name="connsiteY6" fmla="*/ 2929010 h 3526001"/>
              <a:gd name="connsiteX7" fmla="*/ 0 w 4713306"/>
              <a:gd name="connsiteY7" fmla="*/ 2929010 h 3526001"/>
              <a:gd name="connsiteX8" fmla="*/ 735567 w 4713306"/>
              <a:gd name="connsiteY8" fmla="*/ 1790975 h 3526001"/>
              <a:gd name="connsiteX9" fmla="*/ 4713306 w 4713306"/>
              <a:gd name="connsiteY9" fmla="*/ 1790975 h 3526001"/>
              <a:gd name="connsiteX10" fmla="*/ 4578045 w 4713306"/>
              <a:gd name="connsiteY10" fmla="*/ 2332018 h 3526001"/>
              <a:gd name="connsiteX11" fmla="*/ 600306 w 4713306"/>
              <a:gd name="connsiteY11" fmla="*/ 2332018 h 3526001"/>
              <a:gd name="connsiteX12" fmla="*/ 135262 w 4713306"/>
              <a:gd name="connsiteY12" fmla="*/ 1193984 h 3526001"/>
              <a:gd name="connsiteX13" fmla="*/ 4113000 w 4713306"/>
              <a:gd name="connsiteY13" fmla="*/ 1193984 h 3526001"/>
              <a:gd name="connsiteX14" fmla="*/ 3977739 w 4713306"/>
              <a:gd name="connsiteY14" fmla="*/ 1735027 h 3526001"/>
              <a:gd name="connsiteX15" fmla="*/ 1 w 4713306"/>
              <a:gd name="connsiteY15" fmla="*/ 1735027 h 3526001"/>
              <a:gd name="connsiteX16" fmla="*/ 735567 w 4713306"/>
              <a:gd name="connsiteY16" fmla="*/ 596992 h 3526001"/>
              <a:gd name="connsiteX17" fmla="*/ 4713306 w 4713306"/>
              <a:gd name="connsiteY17" fmla="*/ 596992 h 3526001"/>
              <a:gd name="connsiteX18" fmla="*/ 4578045 w 4713306"/>
              <a:gd name="connsiteY18" fmla="*/ 1138035 h 3526001"/>
              <a:gd name="connsiteX19" fmla="*/ 600307 w 4713306"/>
              <a:gd name="connsiteY19" fmla="*/ 1138035 h 3526001"/>
              <a:gd name="connsiteX20" fmla="*/ 135262 w 4713306"/>
              <a:gd name="connsiteY20" fmla="*/ 0 h 3526001"/>
              <a:gd name="connsiteX21" fmla="*/ 4113000 w 4713306"/>
              <a:gd name="connsiteY21" fmla="*/ 0 h 3526001"/>
              <a:gd name="connsiteX22" fmla="*/ 3977739 w 4713306"/>
              <a:gd name="connsiteY22" fmla="*/ 541043 h 3526001"/>
              <a:gd name="connsiteX23" fmla="*/ 1 w 4713306"/>
              <a:gd name="connsiteY23" fmla="*/ 541043 h 352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13306" h="3526001">
                <a:moveTo>
                  <a:pt x="735567" y="2984958"/>
                </a:moveTo>
                <a:lnTo>
                  <a:pt x="4713306" y="2984958"/>
                </a:lnTo>
                <a:lnTo>
                  <a:pt x="4578045" y="3526001"/>
                </a:lnTo>
                <a:lnTo>
                  <a:pt x="600306" y="3526001"/>
                </a:lnTo>
                <a:close/>
                <a:moveTo>
                  <a:pt x="135261" y="2387967"/>
                </a:moveTo>
                <a:lnTo>
                  <a:pt x="4113000" y="2387967"/>
                </a:lnTo>
                <a:lnTo>
                  <a:pt x="3977739" y="2929010"/>
                </a:lnTo>
                <a:lnTo>
                  <a:pt x="0" y="2929010"/>
                </a:lnTo>
                <a:close/>
                <a:moveTo>
                  <a:pt x="735567" y="1790975"/>
                </a:moveTo>
                <a:lnTo>
                  <a:pt x="4713306" y="1790975"/>
                </a:lnTo>
                <a:lnTo>
                  <a:pt x="4578045" y="2332018"/>
                </a:lnTo>
                <a:lnTo>
                  <a:pt x="600306" y="2332018"/>
                </a:lnTo>
                <a:close/>
                <a:moveTo>
                  <a:pt x="135262" y="1193984"/>
                </a:moveTo>
                <a:lnTo>
                  <a:pt x="4113000" y="1193984"/>
                </a:lnTo>
                <a:lnTo>
                  <a:pt x="3977739" y="1735027"/>
                </a:lnTo>
                <a:lnTo>
                  <a:pt x="1" y="1735027"/>
                </a:lnTo>
                <a:close/>
                <a:moveTo>
                  <a:pt x="735567" y="596992"/>
                </a:moveTo>
                <a:lnTo>
                  <a:pt x="4713306" y="596992"/>
                </a:lnTo>
                <a:lnTo>
                  <a:pt x="4578045" y="1138035"/>
                </a:lnTo>
                <a:lnTo>
                  <a:pt x="600307" y="1138035"/>
                </a:lnTo>
                <a:close/>
                <a:moveTo>
                  <a:pt x="135262" y="0"/>
                </a:moveTo>
                <a:lnTo>
                  <a:pt x="4113000" y="0"/>
                </a:lnTo>
                <a:lnTo>
                  <a:pt x="3977739" y="541043"/>
                </a:lnTo>
                <a:lnTo>
                  <a:pt x="1" y="541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../media/image17.png"/><Relationship Id="rId3" Type="http://schemas.openxmlformats.org/officeDocument/2006/relationships/tags" Target="../tags/tag54.xml"/><Relationship Id="rId2" Type="http://schemas.openxmlformats.org/officeDocument/2006/relationships/image" Target="../media/image16.png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10.png"/><Relationship Id="rId7" Type="http://schemas.openxmlformats.org/officeDocument/2006/relationships/tags" Target="../tags/tag40.xml"/><Relationship Id="rId6" Type="http://schemas.openxmlformats.org/officeDocument/2006/relationships/image" Target="../media/image9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5" Type="http://schemas.openxmlformats.org/officeDocument/2006/relationships/tags" Target="../tags/tag45.xml"/><Relationship Id="rId14" Type="http://schemas.openxmlformats.org/officeDocument/2006/relationships/image" Target="../media/image12.png"/><Relationship Id="rId13" Type="http://schemas.openxmlformats.org/officeDocument/2006/relationships/tags" Target="../tags/tag44.xml"/><Relationship Id="rId12" Type="http://schemas.openxmlformats.org/officeDocument/2006/relationships/image" Target="../media/image11.png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71" y="116840"/>
            <a:ext cx="74793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8255" y="1697990"/>
            <a:ext cx="12182475" cy="3287395"/>
          </a:xfrm>
          <a:prstGeom prst="rect">
            <a:avLst/>
          </a:prstGeom>
          <a:solidFill>
            <a:srgbClr val="0070C0">
              <a:alpha val="21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42000" contrast="-48000"/>
          </a:blip>
          <a:stretch>
            <a:fillRect/>
          </a:stretch>
        </p:blipFill>
        <p:spPr>
          <a:xfrm>
            <a:off x="-6985" y="-142900"/>
            <a:ext cx="12205335" cy="3301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6172200"/>
            <a:ext cx="12190413" cy="4000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18711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：杨慧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12190413" cy="830997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产业动态信息汇总</a:t>
            </a:r>
            <a:endParaRPr lang="en-US" altLang="zh-CN" sz="4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1716405"/>
            <a:ext cx="8938260" cy="5141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9605" y="116205"/>
            <a:ext cx="11424920" cy="2043430"/>
          </a:xfrm>
          <a:prstGeom prst="rect">
            <a:avLst/>
          </a:prstGeom>
        </p:spPr>
      </p:pic>
      <p:sp>
        <p:nvSpPr>
          <p:cNvPr id="9" name="平行四边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523174" y="357166"/>
            <a:ext cx="20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次步发展建议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1473767" y="857232"/>
            <a:ext cx="2121109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5520" y="2437130"/>
            <a:ext cx="1007237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、一般某行业风口到来，有一定技术积累的企业都会加强宣传新方向的产品布局，如若工程机械电动缸关注度越高，相关产业企业均会加入布局和宣传，提升市场对其的关注度和信心。因此需持续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关注目前布局滚动功能部件企业的新动向和新突破，关注行星滚柱丝杠行业的竞争格局，差异化定位我司产品方向；</a:t>
            </a:r>
            <a:endParaRPr lang="zh-CN" sz="1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520" y="1268730"/>
            <a:ext cx="10177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、从浙商证券关于行星滚柱丝杠的分析研报中可以看出，其对基于行星滚柱丝杠的电动缸技术看好，并提到工程机械领域和抽油机领域替代液驱的趋势。与我司市场定位相同，可作为网宣素材；</a:t>
            </a:r>
            <a:endParaRPr lang="zh-CN" altLang="en-US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5520" y="4436745"/>
            <a:ext cx="1007237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通过硬铣工艺生产滚动部件是替代目前磨削工艺的新趋势，可联系沃尔德了解生产滚柱丝杠的工艺和成本，处于低成本考虑，并寻求生产合作；</a:t>
            </a:r>
            <a:endParaRPr lang="zh-CN" sz="1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15005" y="764540"/>
            <a:ext cx="8953500" cy="52578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62255" y="980440"/>
            <a:ext cx="2951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、浙商证券关于行星滚柱丝杠的研报</a:t>
            </a:r>
            <a:endParaRPr lang="en-US" alt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90500" y="2204720"/>
            <a:ext cx="295148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）提到行星滚柱丝杠应用方向包括工程机械领域替代液压驱动，行星滚柱丝杠电动缸有望成为未来技术主力替代方案；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90500" y="1268730"/>
            <a:ext cx="26181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）行星滚柱丝杠适用于高速重载场合，目前部分实现大行程应用不能满足；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715" y="980440"/>
            <a:ext cx="8953500" cy="51358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6355" y="1124585"/>
            <a:ext cx="28860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）应用领域提到石油天然气设备、工程机械领域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26715" y="1052830"/>
            <a:ext cx="8907780" cy="5257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7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8915" y="982345"/>
            <a:ext cx="9248775" cy="52705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25400" y="1124585"/>
            <a:ext cx="31921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）全球性企业采用的制造工艺，轧制和磨削工艺对比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4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0860" y="1124585"/>
            <a:ext cx="9151620" cy="522732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18745" y="1124585"/>
            <a:ext cx="30333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）分析中提到行星滚柱丝杠电动缸有望成为未来技术主力替代方案，包括工程机械市场。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0860" y="692150"/>
            <a:ext cx="9098280" cy="526542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6355" y="1268730"/>
            <a:ext cx="303339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）分析中提到行星滚柱丝杠应用于机电执行器以及可替代磕头式抽油。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58856"/>
          <a:stretch>
            <a:fillRect/>
          </a:stretch>
        </p:blipFill>
        <p:spPr>
          <a:xfrm>
            <a:off x="7929880" y="4940935"/>
            <a:ext cx="2448560" cy="754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8745" y="1700530"/>
            <a:ext cx="6007735" cy="18853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78560" y="6453505"/>
            <a:ext cx="3887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国内企业行星滚柱丝杠情况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7391400" y="1700530"/>
            <a:ext cx="3887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贝斯特滚动功能部件进展及盈利预测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190500" y="980440"/>
            <a:ext cx="356997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、行星滚柱丝杠企业贝斯特</a:t>
            </a:r>
            <a:endParaRPr lang="en-US" alt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25400" y="3141345"/>
            <a:ext cx="6602730" cy="3241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22975" y="2493010"/>
            <a:ext cx="6263005" cy="23850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6900" y="4785360"/>
            <a:ext cx="11593195" cy="15970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040" y="44450"/>
            <a:ext cx="5633720" cy="284670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46355" y="980440"/>
            <a:ext cx="4626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、沃尔德的硬铣工艺用于滚动功能部件（做硬切削刀具的企业）</a:t>
            </a:r>
            <a:endParaRPr lang="en-US" alt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平行四边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6445" y="980440"/>
            <a:ext cx="11345545" cy="576135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COMMONDATA" val="eyJoZGlkIjoiNDE0NTliN2M2MTQ2MjVjMGI0YjhiODgwYzQ4YmYwNzMifQ=="/>
  <p:tag name="KSO_WPP_MARK_KEY" val="d4b2d62b-b10a-4b38-b840-d1e49fc9332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演示</Application>
  <PresentationFormat>自定义</PresentationFormat>
  <Paragraphs>72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fym-wlb</dc:creator>
  <cp:lastModifiedBy>Administrator</cp:lastModifiedBy>
  <cp:revision>1610</cp:revision>
  <dcterms:created xsi:type="dcterms:W3CDTF">2021-11-29T11:48:00Z</dcterms:created>
  <dcterms:modified xsi:type="dcterms:W3CDTF">2023-08-21T08:51:55Z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417C978C141A42D1B9189676DB58FBA4_13</vt:lpwstr>
  </property>
  <property fmtid="{D5CDD505-2E9C-101B-9397-08002B2CF9AE}" pid="3" name="KSOProductBuildVer">
    <vt:lpwstr>2052-11.1.0.14309</vt:lpwstr>
  </property>
</Properties>
</file>