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8"/>
  </p:notesMasterIdLst>
  <p:handoutMasterIdLst>
    <p:handoutMasterId r:id="rId19"/>
  </p:handoutMasterIdLst>
  <p:sldIdLst>
    <p:sldId id="569" r:id="rId3"/>
    <p:sldId id="586" r:id="rId4"/>
    <p:sldId id="585" r:id="rId5"/>
    <p:sldId id="609" r:id="rId6"/>
    <p:sldId id="602" r:id="rId7"/>
    <p:sldId id="611" r:id="rId8"/>
    <p:sldId id="612" r:id="rId9"/>
    <p:sldId id="634" r:id="rId10"/>
    <p:sldId id="635" r:id="rId11"/>
    <p:sldId id="636" r:id="rId12"/>
    <p:sldId id="641" r:id="rId13"/>
    <p:sldId id="639" r:id="rId14"/>
    <p:sldId id="640" r:id="rId15"/>
    <p:sldId id="642" r:id="rId16"/>
    <p:sldId id="549" r:id="rId17"/>
  </p:sldIdLst>
  <p:sldSz cx="12190095" cy="6858000"/>
  <p:notesSz cx="6858000" cy="9144000"/>
  <p:custDataLst>
    <p:tags r:id="rId2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28" userDrawn="1">
          <p15:clr>
            <a:srgbClr val="A4A3A4"/>
          </p15:clr>
        </p15:guide>
        <p15:guide id="2" pos="3791"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ONGFANG" initials="S" lastIdx="14" clrIdx="0"/>
  <p:cmAuthor id="2" name="SONG FANG" initials="SF" lastIdx="6"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67BECF"/>
    <a:srgbClr val="558ED5"/>
    <a:srgbClr val="93CDDD"/>
    <a:srgbClr val="005999"/>
    <a:srgbClr val="FFFFFF"/>
    <a:srgbClr val="C6D9F1"/>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1715" autoAdjust="0"/>
    <p:restoredTop sz="42176" autoAdjust="0"/>
  </p:normalViewPr>
  <p:slideViewPr>
    <p:cSldViewPr showGuides="1">
      <p:cViewPr>
        <p:scale>
          <a:sx n="90" d="100"/>
          <a:sy n="90" d="100"/>
        </p:scale>
        <p:origin x="-312" y="-78"/>
      </p:cViewPr>
      <p:guideLst>
        <p:guide orient="horz" pos="2128"/>
        <p:guide pos="3791"/>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7" d="100"/>
          <a:sy n="67" d="100"/>
        </p:scale>
        <p:origin x="-2880" y="-108"/>
      </p:cViewPr>
      <p:guideLst>
        <p:guide orient="horz" pos="2837"/>
        <p:guide pos="2133"/>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4" Type="http://schemas.openxmlformats.org/officeDocument/2006/relationships/tags" Target="tags/tag90.xml"/><Relationship Id="rId23" Type="http://schemas.openxmlformats.org/officeDocument/2006/relationships/commentAuthors" Target="commentAuthors.xml"/><Relationship Id="rId22" Type="http://schemas.openxmlformats.org/officeDocument/2006/relationships/tableStyles" Target="tableStyles.xml"/><Relationship Id="rId21" Type="http://schemas.openxmlformats.org/officeDocument/2006/relationships/viewProps" Target="viewProps.xml"/><Relationship Id="rId20" Type="http://schemas.openxmlformats.org/officeDocument/2006/relationships/presProps" Target="presProps.xml"/><Relationship Id="rId2" Type="http://schemas.openxmlformats.org/officeDocument/2006/relationships/theme" Target="theme/theme1.xml"/><Relationship Id="rId19" Type="http://schemas.openxmlformats.org/officeDocument/2006/relationships/handoutMaster" Target="handoutMasters/handoutMaster1.xml"/><Relationship Id="rId18" Type="http://schemas.openxmlformats.org/officeDocument/2006/relationships/notesMaster" Target="notesMasters/notesMaster1.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47F3699-0C7A-4676-8F1F-FF76DD8A7D50}"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5B30531-F946-42B5-A20D-0DC793454BF2}"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681BA7-E818-47FE-8430-7C17E8C8CC8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946E667-B71C-4A2E-8403-773D2E0DB0F3}"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281" y="2130426"/>
            <a:ext cx="10361851" cy="1470025"/>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828562" y="3886200"/>
            <a:ext cx="8533289"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8049" y="274639"/>
            <a:ext cx="2742843" cy="5851525"/>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09521" y="274639"/>
            <a:ext cx="8025355" cy="5851525"/>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自定义版式">
    <p:spTree>
      <p:nvGrpSpPr>
        <p:cNvPr id="1" name=""/>
        <p:cNvGrpSpPr/>
        <p:nvPr/>
      </p:nvGrpSpPr>
      <p:grpSpPr>
        <a:xfrm>
          <a:off x="0" y="0"/>
          <a:ext cx="0" cy="0"/>
          <a:chOff x="0" y="0"/>
          <a:chExt cx="0" cy="0"/>
        </a:xfrm>
      </p:grpSpPr>
      <p:sp>
        <p:nvSpPr>
          <p:cNvPr id="13" name="图片占位符 12"/>
          <p:cNvSpPr>
            <a:spLocks noGrp="1"/>
          </p:cNvSpPr>
          <p:nvPr>
            <p:ph type="pic" sz="quarter" idx="10"/>
          </p:nvPr>
        </p:nvSpPr>
        <p:spPr>
          <a:xfrm>
            <a:off x="1226757" y="2026363"/>
            <a:ext cx="4712570" cy="3526001"/>
          </a:xfrm>
          <a:custGeom>
            <a:avLst/>
            <a:gdLst>
              <a:gd name="connsiteX0" fmla="*/ 735567 w 4713306"/>
              <a:gd name="connsiteY0" fmla="*/ 2984958 h 3526001"/>
              <a:gd name="connsiteX1" fmla="*/ 4713306 w 4713306"/>
              <a:gd name="connsiteY1" fmla="*/ 2984958 h 3526001"/>
              <a:gd name="connsiteX2" fmla="*/ 4578045 w 4713306"/>
              <a:gd name="connsiteY2" fmla="*/ 3526001 h 3526001"/>
              <a:gd name="connsiteX3" fmla="*/ 600306 w 4713306"/>
              <a:gd name="connsiteY3" fmla="*/ 3526001 h 3526001"/>
              <a:gd name="connsiteX4" fmla="*/ 135261 w 4713306"/>
              <a:gd name="connsiteY4" fmla="*/ 2387967 h 3526001"/>
              <a:gd name="connsiteX5" fmla="*/ 4113000 w 4713306"/>
              <a:gd name="connsiteY5" fmla="*/ 2387967 h 3526001"/>
              <a:gd name="connsiteX6" fmla="*/ 3977739 w 4713306"/>
              <a:gd name="connsiteY6" fmla="*/ 2929010 h 3526001"/>
              <a:gd name="connsiteX7" fmla="*/ 0 w 4713306"/>
              <a:gd name="connsiteY7" fmla="*/ 2929010 h 3526001"/>
              <a:gd name="connsiteX8" fmla="*/ 735567 w 4713306"/>
              <a:gd name="connsiteY8" fmla="*/ 1790975 h 3526001"/>
              <a:gd name="connsiteX9" fmla="*/ 4713306 w 4713306"/>
              <a:gd name="connsiteY9" fmla="*/ 1790975 h 3526001"/>
              <a:gd name="connsiteX10" fmla="*/ 4578045 w 4713306"/>
              <a:gd name="connsiteY10" fmla="*/ 2332018 h 3526001"/>
              <a:gd name="connsiteX11" fmla="*/ 600306 w 4713306"/>
              <a:gd name="connsiteY11" fmla="*/ 2332018 h 3526001"/>
              <a:gd name="connsiteX12" fmla="*/ 135262 w 4713306"/>
              <a:gd name="connsiteY12" fmla="*/ 1193984 h 3526001"/>
              <a:gd name="connsiteX13" fmla="*/ 4113000 w 4713306"/>
              <a:gd name="connsiteY13" fmla="*/ 1193984 h 3526001"/>
              <a:gd name="connsiteX14" fmla="*/ 3977739 w 4713306"/>
              <a:gd name="connsiteY14" fmla="*/ 1735027 h 3526001"/>
              <a:gd name="connsiteX15" fmla="*/ 1 w 4713306"/>
              <a:gd name="connsiteY15" fmla="*/ 1735027 h 3526001"/>
              <a:gd name="connsiteX16" fmla="*/ 735567 w 4713306"/>
              <a:gd name="connsiteY16" fmla="*/ 596992 h 3526001"/>
              <a:gd name="connsiteX17" fmla="*/ 4713306 w 4713306"/>
              <a:gd name="connsiteY17" fmla="*/ 596992 h 3526001"/>
              <a:gd name="connsiteX18" fmla="*/ 4578045 w 4713306"/>
              <a:gd name="connsiteY18" fmla="*/ 1138035 h 3526001"/>
              <a:gd name="connsiteX19" fmla="*/ 600307 w 4713306"/>
              <a:gd name="connsiteY19" fmla="*/ 1138035 h 3526001"/>
              <a:gd name="connsiteX20" fmla="*/ 135262 w 4713306"/>
              <a:gd name="connsiteY20" fmla="*/ 0 h 3526001"/>
              <a:gd name="connsiteX21" fmla="*/ 4113000 w 4713306"/>
              <a:gd name="connsiteY21" fmla="*/ 0 h 3526001"/>
              <a:gd name="connsiteX22" fmla="*/ 3977739 w 4713306"/>
              <a:gd name="connsiteY22" fmla="*/ 541043 h 3526001"/>
              <a:gd name="connsiteX23" fmla="*/ 1 w 4713306"/>
              <a:gd name="connsiteY23" fmla="*/ 541043 h 3526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713306" h="3526001">
                <a:moveTo>
                  <a:pt x="735567" y="2984958"/>
                </a:moveTo>
                <a:lnTo>
                  <a:pt x="4713306" y="2984958"/>
                </a:lnTo>
                <a:lnTo>
                  <a:pt x="4578045" y="3526001"/>
                </a:lnTo>
                <a:lnTo>
                  <a:pt x="600306" y="3526001"/>
                </a:lnTo>
                <a:close/>
                <a:moveTo>
                  <a:pt x="135261" y="2387967"/>
                </a:moveTo>
                <a:lnTo>
                  <a:pt x="4113000" y="2387967"/>
                </a:lnTo>
                <a:lnTo>
                  <a:pt x="3977739" y="2929010"/>
                </a:lnTo>
                <a:lnTo>
                  <a:pt x="0" y="2929010"/>
                </a:lnTo>
                <a:close/>
                <a:moveTo>
                  <a:pt x="735567" y="1790975"/>
                </a:moveTo>
                <a:lnTo>
                  <a:pt x="4713306" y="1790975"/>
                </a:lnTo>
                <a:lnTo>
                  <a:pt x="4578045" y="2332018"/>
                </a:lnTo>
                <a:lnTo>
                  <a:pt x="600306" y="2332018"/>
                </a:lnTo>
                <a:close/>
                <a:moveTo>
                  <a:pt x="135262" y="1193984"/>
                </a:moveTo>
                <a:lnTo>
                  <a:pt x="4113000" y="1193984"/>
                </a:lnTo>
                <a:lnTo>
                  <a:pt x="3977739" y="1735027"/>
                </a:lnTo>
                <a:lnTo>
                  <a:pt x="1" y="1735027"/>
                </a:lnTo>
                <a:close/>
                <a:moveTo>
                  <a:pt x="735567" y="596992"/>
                </a:moveTo>
                <a:lnTo>
                  <a:pt x="4713306" y="596992"/>
                </a:lnTo>
                <a:lnTo>
                  <a:pt x="4578045" y="1138035"/>
                </a:lnTo>
                <a:lnTo>
                  <a:pt x="600307" y="1138035"/>
                </a:lnTo>
                <a:close/>
                <a:moveTo>
                  <a:pt x="135262" y="0"/>
                </a:moveTo>
                <a:lnTo>
                  <a:pt x="4113000" y="0"/>
                </a:lnTo>
                <a:lnTo>
                  <a:pt x="3977739" y="541043"/>
                </a:lnTo>
                <a:lnTo>
                  <a:pt x="1" y="541043"/>
                </a:lnTo>
                <a:close/>
              </a:path>
            </a:pathLst>
          </a:custGeom>
        </p:spPr>
        <p:txBody>
          <a:bodyPr wrap="square">
            <a:noAutofit/>
          </a:bodyPr>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2959" y="4406901"/>
            <a:ext cx="10361851" cy="1362075"/>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962959" y="2906713"/>
            <a:ext cx="1036185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609521" y="1600201"/>
            <a:ext cx="538409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96793" y="1600201"/>
            <a:ext cx="538409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09521" y="1535113"/>
            <a:ext cx="538621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609521" y="2174875"/>
            <a:ext cx="538621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92561" y="1535113"/>
            <a:ext cx="538833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92561" y="2174875"/>
            <a:ext cx="538833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521" y="273050"/>
            <a:ext cx="4010562" cy="1162050"/>
          </a:xfr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4766113" y="273051"/>
            <a:ext cx="681477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609521" y="1435101"/>
            <a:ext cx="401056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406" y="4800600"/>
            <a:ext cx="7314248" cy="566738"/>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2389406" y="612775"/>
            <a:ext cx="7314248"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406" y="5367338"/>
            <a:ext cx="731424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521" y="274638"/>
            <a:ext cx="10971372" cy="1143000"/>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609521" y="1600201"/>
            <a:ext cx="10971372" cy="4525963"/>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609520" y="6356351"/>
            <a:ext cx="284443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fld>
            <a:endParaRPr lang="zh-CN" altLang="en-US"/>
          </a:p>
        </p:txBody>
      </p:sp>
      <p:sp>
        <p:nvSpPr>
          <p:cNvPr id="5" name="页脚占位符 4"/>
          <p:cNvSpPr>
            <a:spLocks noGrp="1"/>
          </p:cNvSpPr>
          <p:nvPr>
            <p:ph type="ftr" sz="quarter" idx="3"/>
          </p:nvPr>
        </p:nvSpPr>
        <p:spPr>
          <a:xfrm>
            <a:off x="4165058" y="6356351"/>
            <a:ext cx="386029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6463" y="6356351"/>
            <a:ext cx="284443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jpe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9" Type="http://schemas.openxmlformats.org/officeDocument/2006/relationships/tags" Target="../tags/tag59.xml"/><Relationship Id="rId8" Type="http://schemas.openxmlformats.org/officeDocument/2006/relationships/tags" Target="../tags/tag58.xml"/><Relationship Id="rId7" Type="http://schemas.openxmlformats.org/officeDocument/2006/relationships/tags" Target="../tags/tag57.xml"/><Relationship Id="rId6" Type="http://schemas.openxmlformats.org/officeDocument/2006/relationships/image" Target="../media/image19.png"/><Relationship Id="rId5" Type="http://schemas.openxmlformats.org/officeDocument/2006/relationships/tags" Target="../tags/tag56.xml"/><Relationship Id="rId4" Type="http://schemas.openxmlformats.org/officeDocument/2006/relationships/image" Target="../media/image18.png"/><Relationship Id="rId3" Type="http://schemas.openxmlformats.org/officeDocument/2006/relationships/tags" Target="../tags/tag55.xml"/><Relationship Id="rId2" Type="http://schemas.openxmlformats.org/officeDocument/2006/relationships/image" Target="../media/image17.png"/><Relationship Id="rId12" Type="http://schemas.openxmlformats.org/officeDocument/2006/relationships/slideLayout" Target="../slideLayouts/slideLayout7.xml"/><Relationship Id="rId11" Type="http://schemas.openxmlformats.org/officeDocument/2006/relationships/tags" Target="../tags/tag61.xml"/><Relationship Id="rId10" Type="http://schemas.openxmlformats.org/officeDocument/2006/relationships/tags" Target="../tags/tag60.xml"/><Relationship Id="rId1" Type="http://schemas.openxmlformats.org/officeDocument/2006/relationships/tags" Target="../tags/tag54.xml"/></Relationships>
</file>

<file path=ppt/slides/_rels/slide11.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tags" Target="../tags/tag67.xml"/><Relationship Id="rId6" Type="http://schemas.openxmlformats.org/officeDocument/2006/relationships/tags" Target="../tags/tag66.xml"/><Relationship Id="rId5" Type="http://schemas.openxmlformats.org/officeDocument/2006/relationships/tags" Target="../tags/tag65.xml"/><Relationship Id="rId4" Type="http://schemas.openxmlformats.org/officeDocument/2006/relationships/tags" Target="../tags/tag64.xml"/><Relationship Id="rId3" Type="http://schemas.openxmlformats.org/officeDocument/2006/relationships/tags" Target="../tags/tag63.xml"/><Relationship Id="rId2" Type="http://schemas.openxmlformats.org/officeDocument/2006/relationships/image" Target="../media/image20.png"/><Relationship Id="rId1" Type="http://schemas.openxmlformats.org/officeDocument/2006/relationships/tags" Target="../tags/tag62.xml"/></Relationships>
</file>

<file path=ppt/slides/_rels/slide12.xml.rels><?xml version="1.0" encoding="UTF-8" standalone="yes"?>
<Relationships xmlns="http://schemas.openxmlformats.org/package/2006/relationships"><Relationship Id="rId9" Type="http://schemas.openxmlformats.org/officeDocument/2006/relationships/tags" Target="../tags/tag74.xml"/><Relationship Id="rId8" Type="http://schemas.openxmlformats.org/officeDocument/2006/relationships/tags" Target="../tags/tag73.xml"/><Relationship Id="rId7" Type="http://schemas.openxmlformats.org/officeDocument/2006/relationships/tags" Target="../tags/tag72.xml"/><Relationship Id="rId6" Type="http://schemas.openxmlformats.org/officeDocument/2006/relationships/tags" Target="../tags/tag71.xml"/><Relationship Id="rId5" Type="http://schemas.openxmlformats.org/officeDocument/2006/relationships/tags" Target="../tags/tag70.xml"/><Relationship Id="rId4" Type="http://schemas.openxmlformats.org/officeDocument/2006/relationships/image" Target="../media/image22.png"/><Relationship Id="rId3" Type="http://schemas.openxmlformats.org/officeDocument/2006/relationships/tags" Target="../tags/tag69.xml"/><Relationship Id="rId2" Type="http://schemas.openxmlformats.org/officeDocument/2006/relationships/image" Target="../media/image21.png"/><Relationship Id="rId12" Type="http://schemas.openxmlformats.org/officeDocument/2006/relationships/slideLayout" Target="../slideLayouts/slideLayout7.xml"/><Relationship Id="rId11" Type="http://schemas.openxmlformats.org/officeDocument/2006/relationships/tags" Target="../tags/tag76.xml"/><Relationship Id="rId10" Type="http://schemas.openxmlformats.org/officeDocument/2006/relationships/tags" Target="../tags/tag75.xml"/><Relationship Id="rId1" Type="http://schemas.openxmlformats.org/officeDocument/2006/relationships/tags" Target="../tags/tag68.xml"/></Relationships>
</file>

<file path=ppt/slides/_rels/slide13.xml.rels><?xml version="1.0" encoding="UTF-8" standalone="yes"?>
<Relationships xmlns="http://schemas.openxmlformats.org/package/2006/relationships"><Relationship Id="rId9" Type="http://schemas.openxmlformats.org/officeDocument/2006/relationships/tags" Target="../tags/tag83.xml"/><Relationship Id="rId8" Type="http://schemas.openxmlformats.org/officeDocument/2006/relationships/tags" Target="../tags/tag82.xml"/><Relationship Id="rId7" Type="http://schemas.openxmlformats.org/officeDocument/2006/relationships/tags" Target="../tags/tag81.xml"/><Relationship Id="rId6" Type="http://schemas.openxmlformats.org/officeDocument/2006/relationships/tags" Target="../tags/tag80.xml"/><Relationship Id="rId5" Type="http://schemas.openxmlformats.org/officeDocument/2006/relationships/tags" Target="../tags/tag79.xml"/><Relationship Id="rId4" Type="http://schemas.openxmlformats.org/officeDocument/2006/relationships/image" Target="../media/image24.png"/><Relationship Id="rId3" Type="http://schemas.openxmlformats.org/officeDocument/2006/relationships/tags" Target="../tags/tag78.xml"/><Relationship Id="rId2" Type="http://schemas.openxmlformats.org/officeDocument/2006/relationships/image" Target="../media/image23.png"/><Relationship Id="rId10" Type="http://schemas.openxmlformats.org/officeDocument/2006/relationships/slideLayout" Target="../slideLayouts/slideLayout7.xml"/><Relationship Id="rId1" Type="http://schemas.openxmlformats.org/officeDocument/2006/relationships/tags" Target="../tags/tag77.xml"/></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87.xml"/><Relationship Id="rId3" Type="http://schemas.openxmlformats.org/officeDocument/2006/relationships/tags" Target="../tags/tag86.xml"/><Relationship Id="rId2" Type="http://schemas.openxmlformats.org/officeDocument/2006/relationships/tags" Target="../tags/tag85.xml"/><Relationship Id="rId1" Type="http://schemas.openxmlformats.org/officeDocument/2006/relationships/tags" Target="../tags/tag8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89.xml"/><Relationship Id="rId1" Type="http://schemas.openxmlformats.org/officeDocument/2006/relationships/tags" Target="../tags/tag88.xml"/></Relationships>
</file>

<file path=ppt/slides/_rels/slide2.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image" Target="../media/image4.png"/><Relationship Id="rId7" Type="http://schemas.openxmlformats.org/officeDocument/2006/relationships/tags" Target="../tags/tag6.xml"/><Relationship Id="rId6" Type="http://schemas.openxmlformats.org/officeDocument/2006/relationships/image" Target="../media/image3.png"/><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tags" Target="../tags/tag13.xml"/><Relationship Id="rId7" Type="http://schemas.openxmlformats.org/officeDocument/2006/relationships/tags" Target="../tags/tag12.xml"/><Relationship Id="rId6" Type="http://schemas.openxmlformats.org/officeDocument/2006/relationships/tags" Target="../tags/tag11.xml"/><Relationship Id="rId5" Type="http://schemas.openxmlformats.org/officeDocument/2006/relationships/tags" Target="../tags/tag10.xml"/><Relationship Id="rId4" Type="http://schemas.openxmlformats.org/officeDocument/2006/relationships/tags" Target="../tags/tag9.xml"/><Relationship Id="rId3" Type="http://schemas.openxmlformats.org/officeDocument/2006/relationships/tags" Target="../tags/tag8.xml"/><Relationship Id="rId2" Type="http://schemas.openxmlformats.org/officeDocument/2006/relationships/image" Target="../media/image5.png"/><Relationship Id="rId1" Type="http://schemas.openxmlformats.org/officeDocument/2006/relationships/tags" Target="../tags/tag7.xml"/></Relationships>
</file>

<file path=ppt/slides/_rels/slide4.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tags" Target="../tags/tag18.xml"/><Relationship Id="rId5" Type="http://schemas.openxmlformats.org/officeDocument/2006/relationships/tags" Target="../tags/tag17.xml"/><Relationship Id="rId4" Type="http://schemas.openxmlformats.org/officeDocument/2006/relationships/tags" Target="../tags/tag16.xml"/><Relationship Id="rId3" Type="http://schemas.openxmlformats.org/officeDocument/2006/relationships/tags" Target="../tags/tag15.xml"/><Relationship Id="rId2" Type="http://schemas.openxmlformats.org/officeDocument/2006/relationships/image" Target="../media/image6.png"/><Relationship Id="rId1" Type="http://schemas.openxmlformats.org/officeDocument/2006/relationships/tags" Target="../tags/tag14.xml"/></Relationships>
</file>

<file path=ppt/slides/_rels/slide5.xml.rels><?xml version="1.0" encoding="UTF-8" standalone="yes"?>
<Relationships xmlns="http://schemas.openxmlformats.org/package/2006/relationships"><Relationship Id="rId9" Type="http://schemas.openxmlformats.org/officeDocument/2006/relationships/tags" Target="../tags/tag25.xml"/><Relationship Id="rId8" Type="http://schemas.openxmlformats.org/officeDocument/2006/relationships/tags" Target="../tags/tag24.xml"/><Relationship Id="rId7" Type="http://schemas.openxmlformats.org/officeDocument/2006/relationships/tags" Target="../tags/tag23.xml"/><Relationship Id="rId6" Type="http://schemas.openxmlformats.org/officeDocument/2006/relationships/tags" Target="../tags/tag22.xml"/><Relationship Id="rId5" Type="http://schemas.openxmlformats.org/officeDocument/2006/relationships/tags" Target="../tags/tag21.xml"/><Relationship Id="rId4" Type="http://schemas.openxmlformats.org/officeDocument/2006/relationships/image" Target="../media/image8.png"/><Relationship Id="rId3" Type="http://schemas.openxmlformats.org/officeDocument/2006/relationships/tags" Target="../tags/tag20.xml"/><Relationship Id="rId2" Type="http://schemas.openxmlformats.org/officeDocument/2006/relationships/image" Target="../media/image7.png"/><Relationship Id="rId10" Type="http://schemas.openxmlformats.org/officeDocument/2006/relationships/slideLayout" Target="../slideLayouts/slideLayout7.xml"/><Relationship Id="rId1" Type="http://schemas.openxmlformats.org/officeDocument/2006/relationships/tags" Target="../tags/tag19.xml"/></Relationships>
</file>

<file path=ppt/slides/_rels/slide6.xml.rels><?xml version="1.0" encoding="UTF-8" standalone="yes"?>
<Relationships xmlns="http://schemas.openxmlformats.org/package/2006/relationships"><Relationship Id="rId9" Type="http://schemas.openxmlformats.org/officeDocument/2006/relationships/tags" Target="../tags/tag32.xml"/><Relationship Id="rId8" Type="http://schemas.openxmlformats.org/officeDocument/2006/relationships/tags" Target="../tags/tag31.xml"/><Relationship Id="rId7" Type="http://schemas.openxmlformats.org/officeDocument/2006/relationships/tags" Target="../tags/tag30.xml"/><Relationship Id="rId6" Type="http://schemas.openxmlformats.org/officeDocument/2006/relationships/tags" Target="../tags/tag29.xml"/><Relationship Id="rId5" Type="http://schemas.openxmlformats.org/officeDocument/2006/relationships/image" Target="../media/image10.png"/><Relationship Id="rId4" Type="http://schemas.openxmlformats.org/officeDocument/2006/relationships/tags" Target="../tags/tag28.xml"/><Relationship Id="rId3" Type="http://schemas.openxmlformats.org/officeDocument/2006/relationships/image" Target="../media/image9.png"/><Relationship Id="rId2" Type="http://schemas.openxmlformats.org/officeDocument/2006/relationships/tags" Target="../tags/tag27.xml"/><Relationship Id="rId10" Type="http://schemas.openxmlformats.org/officeDocument/2006/relationships/slideLayout" Target="../slideLayouts/slideLayout7.xml"/><Relationship Id="rId1" Type="http://schemas.openxmlformats.org/officeDocument/2006/relationships/tags" Target="../tags/tag26.xml"/></Relationships>
</file>

<file path=ppt/slides/_rels/slide7.xml.rels><?xml version="1.0" encoding="UTF-8" standalone="yes"?>
<Relationships xmlns="http://schemas.openxmlformats.org/package/2006/relationships"><Relationship Id="rId9" Type="http://schemas.openxmlformats.org/officeDocument/2006/relationships/tags" Target="../tags/tag38.xml"/><Relationship Id="rId8" Type="http://schemas.openxmlformats.org/officeDocument/2006/relationships/tags" Target="../tags/tag37.xml"/><Relationship Id="rId7" Type="http://schemas.openxmlformats.org/officeDocument/2006/relationships/tags" Target="../tags/tag36.xml"/><Relationship Id="rId6" Type="http://schemas.openxmlformats.org/officeDocument/2006/relationships/image" Target="../media/image13.png"/><Relationship Id="rId5" Type="http://schemas.openxmlformats.org/officeDocument/2006/relationships/tags" Target="../tags/tag35.xml"/><Relationship Id="rId4" Type="http://schemas.openxmlformats.org/officeDocument/2006/relationships/image" Target="../media/image12.png"/><Relationship Id="rId3" Type="http://schemas.openxmlformats.org/officeDocument/2006/relationships/tags" Target="../tags/tag34.xml"/><Relationship Id="rId2" Type="http://schemas.openxmlformats.org/officeDocument/2006/relationships/image" Target="../media/image11.png"/><Relationship Id="rId12" Type="http://schemas.openxmlformats.org/officeDocument/2006/relationships/slideLayout" Target="../slideLayouts/slideLayout7.xml"/><Relationship Id="rId11" Type="http://schemas.openxmlformats.org/officeDocument/2006/relationships/tags" Target="../tags/tag40.xml"/><Relationship Id="rId10" Type="http://schemas.openxmlformats.org/officeDocument/2006/relationships/tags" Target="../tags/tag39.xml"/><Relationship Id="rId1" Type="http://schemas.openxmlformats.org/officeDocument/2006/relationships/tags" Target="../tags/tag33.xml"/></Relationships>
</file>

<file path=ppt/slides/_rels/slide8.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tags" Target="../tags/tag46.xml"/><Relationship Id="rId6" Type="http://schemas.openxmlformats.org/officeDocument/2006/relationships/tags" Target="../tags/tag45.xml"/><Relationship Id="rId5" Type="http://schemas.openxmlformats.org/officeDocument/2006/relationships/tags" Target="../tags/tag44.xml"/><Relationship Id="rId4" Type="http://schemas.openxmlformats.org/officeDocument/2006/relationships/tags" Target="../tags/tag43.xml"/><Relationship Id="rId3" Type="http://schemas.openxmlformats.org/officeDocument/2006/relationships/tags" Target="../tags/tag42.xml"/><Relationship Id="rId2" Type="http://schemas.openxmlformats.org/officeDocument/2006/relationships/image" Target="../media/image14.png"/><Relationship Id="rId1" Type="http://schemas.openxmlformats.org/officeDocument/2006/relationships/tags" Target="../tags/tag41.xml"/></Relationships>
</file>

<file path=ppt/slides/_rels/slide9.xml.rels><?xml version="1.0" encoding="UTF-8" standalone="yes"?>
<Relationships xmlns="http://schemas.openxmlformats.org/package/2006/relationships"><Relationship Id="rId9" Type="http://schemas.openxmlformats.org/officeDocument/2006/relationships/tags" Target="../tags/tag53.xml"/><Relationship Id="rId8" Type="http://schemas.openxmlformats.org/officeDocument/2006/relationships/tags" Target="../tags/tag52.xml"/><Relationship Id="rId7" Type="http://schemas.openxmlformats.org/officeDocument/2006/relationships/tags" Target="../tags/tag51.xml"/><Relationship Id="rId6" Type="http://schemas.openxmlformats.org/officeDocument/2006/relationships/tags" Target="../tags/tag50.xml"/><Relationship Id="rId5" Type="http://schemas.openxmlformats.org/officeDocument/2006/relationships/tags" Target="../tags/tag49.xml"/><Relationship Id="rId4" Type="http://schemas.openxmlformats.org/officeDocument/2006/relationships/image" Target="../media/image16.png"/><Relationship Id="rId3" Type="http://schemas.openxmlformats.org/officeDocument/2006/relationships/tags" Target="../tags/tag48.xml"/><Relationship Id="rId2" Type="http://schemas.openxmlformats.org/officeDocument/2006/relationships/image" Target="../media/image15.png"/><Relationship Id="rId10" Type="http://schemas.openxmlformats.org/officeDocument/2006/relationships/slideLayout" Target="../slideLayouts/slideLayout7.xml"/><Relationship Id="rId1" Type="http://schemas.openxmlformats.org/officeDocument/2006/relationships/tags" Target="../tags/tag4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5"/>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350271" y="116840"/>
            <a:ext cx="7479326"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矩形 23"/>
          <p:cNvSpPr/>
          <p:nvPr/>
        </p:nvSpPr>
        <p:spPr bwMode="auto">
          <a:xfrm>
            <a:off x="8255" y="1697990"/>
            <a:ext cx="12182475" cy="3287395"/>
          </a:xfrm>
          <a:prstGeom prst="rect">
            <a:avLst/>
          </a:prstGeom>
          <a:solidFill>
            <a:srgbClr val="0070C0">
              <a:alpha val="21000"/>
            </a:srgbClr>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noFill/>
              </a:ln>
              <a:solidFill>
                <a:schemeClr val="tx1"/>
              </a:solidFill>
              <a:effectLst/>
              <a:latin typeface="Calibri" panose="020F0502020204030204" pitchFamily="34" charset="0"/>
              <a:ea typeface="宋体" panose="02010600030101010101" pitchFamily="2" charset="-122"/>
            </a:endParaRPr>
          </a:p>
        </p:txBody>
      </p:sp>
      <p:pic>
        <p:nvPicPr>
          <p:cNvPr id="9" name="图片 8"/>
          <p:cNvPicPr>
            <a:picLocks noChangeAspect="1"/>
          </p:cNvPicPr>
          <p:nvPr/>
        </p:nvPicPr>
        <p:blipFill>
          <a:blip r:embed="rId2">
            <a:lum bright="42000" contrast="-48000"/>
          </a:blip>
          <a:stretch>
            <a:fillRect/>
          </a:stretch>
        </p:blipFill>
        <p:spPr>
          <a:xfrm>
            <a:off x="-6985" y="-142900"/>
            <a:ext cx="12205335" cy="3301365"/>
          </a:xfrm>
          <a:prstGeom prst="rect">
            <a:avLst/>
          </a:prstGeom>
        </p:spPr>
      </p:pic>
      <p:sp>
        <p:nvSpPr>
          <p:cNvPr id="7" name="矩形 6"/>
          <p:cNvSpPr/>
          <p:nvPr/>
        </p:nvSpPr>
        <p:spPr bwMode="auto">
          <a:xfrm>
            <a:off x="0" y="6172200"/>
            <a:ext cx="12190413" cy="400050"/>
          </a:xfrm>
          <a:prstGeom prst="rect">
            <a:avLst/>
          </a:prstGeom>
          <a:solidFill>
            <a:srgbClr val="0070C0"/>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9" name="TextBox 18"/>
          <p:cNvSpPr txBox="1"/>
          <p:nvPr/>
        </p:nvSpPr>
        <p:spPr>
          <a:xfrm>
            <a:off x="10118711" y="5643578"/>
            <a:ext cx="2071702" cy="369332"/>
          </a:xfrm>
          <a:prstGeom prst="rect">
            <a:avLst/>
          </a:prstGeom>
          <a:noFill/>
        </p:spPr>
        <p:txBody>
          <a:bodyPr wrap="square" rtlCol="0">
            <a:spAutoFit/>
          </a:bodyPr>
          <a:lstStyle/>
          <a:p>
            <a:r>
              <a:rPr lang="zh-CN" altLang="en-US" b="1" dirty="0">
                <a:solidFill>
                  <a:srgbClr val="0070C0"/>
                </a:solidFill>
                <a:latin typeface="微软雅黑" panose="020B0503020204020204" pitchFamily="34" charset="-122"/>
                <a:ea typeface="微软雅黑" panose="020B0503020204020204" pitchFamily="34" charset="-122"/>
              </a:rPr>
              <a:t>汇报人</a:t>
            </a:r>
            <a:r>
              <a:rPr lang="zh-CN" altLang="en-US" b="1" dirty="0" smtClean="0">
                <a:solidFill>
                  <a:srgbClr val="0070C0"/>
                </a:solidFill>
                <a:latin typeface="微软雅黑" panose="020B0503020204020204" pitchFamily="34" charset="-122"/>
                <a:ea typeface="微软雅黑" panose="020B0503020204020204" pitchFamily="34" charset="-122"/>
              </a:rPr>
              <a:t>：杨慧</a:t>
            </a:r>
            <a:endParaRPr lang="zh-CN" altLang="en-US" b="1" dirty="0">
              <a:solidFill>
                <a:srgbClr val="0070C0"/>
              </a:solidFill>
              <a:latin typeface="微软雅黑" panose="020B0503020204020204" pitchFamily="34" charset="-122"/>
              <a:ea typeface="微软雅黑" panose="020B0503020204020204" pitchFamily="34" charset="-122"/>
            </a:endParaRPr>
          </a:p>
        </p:txBody>
      </p:sp>
      <p:sp>
        <p:nvSpPr>
          <p:cNvPr id="15" name="TextBox 14"/>
          <p:cNvSpPr txBox="1"/>
          <p:nvPr/>
        </p:nvSpPr>
        <p:spPr>
          <a:xfrm>
            <a:off x="0" y="3643314"/>
            <a:ext cx="12190413" cy="830997"/>
          </a:xfrm>
          <a:prstGeom prst="rect">
            <a:avLst/>
          </a:prstGeom>
          <a:solidFill>
            <a:schemeClr val="bg1">
              <a:alpha val="21000"/>
            </a:schemeClr>
          </a:solidFill>
        </p:spPr>
        <p:txBody>
          <a:bodyPr wrap="square" rtlCol="0">
            <a:spAutoFit/>
          </a:bodyPr>
          <a:lstStyle/>
          <a:p>
            <a:pPr algn="ctr"/>
            <a:r>
              <a:rPr lang="zh-CN" altLang="en-US" sz="4800" b="1" dirty="0" smtClean="0">
                <a:solidFill>
                  <a:srgbClr val="0070C0"/>
                </a:solidFill>
                <a:latin typeface="微软雅黑" panose="020B0503020204020204" pitchFamily="34" charset="-122"/>
                <a:ea typeface="微软雅黑" panose="020B0503020204020204" pitchFamily="34" charset="-122"/>
                <a:sym typeface="+mn-ea"/>
              </a:rPr>
              <a:t>产业动态信息汇总</a:t>
            </a:r>
            <a:endParaRPr lang="en-US" altLang="zh-CN" sz="4800" b="1" dirty="0" smtClean="0">
              <a:solidFill>
                <a:srgbClr val="0070C0"/>
              </a:solidFill>
              <a:latin typeface="微软雅黑" panose="020B0503020204020204" pitchFamily="34" charset="-122"/>
              <a:ea typeface="微软雅黑" panose="020B0503020204020204" pitchFamily="34" charset="-122"/>
              <a:sym typeface="+mn-ea"/>
            </a:endParaRPr>
          </a:p>
        </p:txBody>
      </p:sp>
    </p:spTree>
  </p:cSld>
  <p:clrMapOvr>
    <a:masterClrMapping/>
  </p:clrMapOvr>
  <p:transition>
    <p:pull dir="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custDataLst>
              <p:tags r:id="rId1"/>
            </p:custDataLst>
          </p:nvPr>
        </p:nvPicPr>
        <p:blipFill>
          <a:blip r:embed="rId2"/>
          <a:stretch>
            <a:fillRect/>
          </a:stretch>
        </p:blipFill>
        <p:spPr>
          <a:xfrm>
            <a:off x="3575050" y="116840"/>
            <a:ext cx="7489825" cy="1940560"/>
          </a:xfrm>
          <a:prstGeom prst="rect">
            <a:avLst/>
          </a:prstGeom>
        </p:spPr>
      </p:pic>
      <p:pic>
        <p:nvPicPr>
          <p:cNvPr id="3" name="图片 2"/>
          <p:cNvPicPr>
            <a:picLocks noChangeAspect="1"/>
          </p:cNvPicPr>
          <p:nvPr>
            <p:custDataLst>
              <p:tags r:id="rId3"/>
            </p:custDataLst>
          </p:nvPr>
        </p:nvPicPr>
        <p:blipFill>
          <a:blip r:embed="rId4"/>
          <a:stretch>
            <a:fillRect/>
          </a:stretch>
        </p:blipFill>
        <p:spPr>
          <a:xfrm>
            <a:off x="3088005" y="2204720"/>
            <a:ext cx="7976870" cy="2334895"/>
          </a:xfrm>
          <a:prstGeom prst="rect">
            <a:avLst/>
          </a:prstGeom>
        </p:spPr>
      </p:pic>
      <p:pic>
        <p:nvPicPr>
          <p:cNvPr id="4" name="图片 3"/>
          <p:cNvPicPr>
            <a:picLocks noChangeAspect="1"/>
          </p:cNvPicPr>
          <p:nvPr>
            <p:custDataLst>
              <p:tags r:id="rId5"/>
            </p:custDataLst>
          </p:nvPr>
        </p:nvPicPr>
        <p:blipFill>
          <a:blip r:embed="rId6"/>
          <a:stretch>
            <a:fillRect/>
          </a:stretch>
        </p:blipFill>
        <p:spPr>
          <a:xfrm>
            <a:off x="3331210" y="4686935"/>
            <a:ext cx="7706995" cy="1955800"/>
          </a:xfrm>
          <a:prstGeom prst="rect">
            <a:avLst/>
          </a:prstGeom>
        </p:spPr>
      </p:pic>
      <p:sp>
        <p:nvSpPr>
          <p:cNvPr id="9" name="平行四边形 4"/>
          <p:cNvSpPr>
            <a:spLocks noChangeArrowheads="1"/>
          </p:cNvSpPr>
          <p:nvPr>
            <p:custDataLst>
              <p:tags r:id="rId7"/>
            </p:custDataLst>
          </p:nvPr>
        </p:nvSpPr>
        <p:spPr bwMode="auto">
          <a:xfrm>
            <a:off x="1304991" y="352163"/>
            <a:ext cx="127838" cy="534941"/>
          </a:xfrm>
          <a:prstGeom prst="rect">
            <a:avLst/>
          </a:prstGeom>
          <a:solidFill>
            <a:srgbClr val="62BCF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dirty="0"/>
          </a:p>
        </p:txBody>
      </p:sp>
      <p:sp>
        <p:nvSpPr>
          <p:cNvPr id="10" name="文本框 5"/>
          <p:cNvSpPr txBox="1">
            <a:spLocks noChangeArrowheads="1"/>
          </p:cNvSpPr>
          <p:nvPr>
            <p:custDataLst>
              <p:tags r:id="rId8"/>
            </p:custDataLst>
          </p:nvPr>
        </p:nvSpPr>
        <p:spPr bwMode="auto">
          <a:xfrm>
            <a:off x="0" y="354842"/>
            <a:ext cx="1255430" cy="521970"/>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en-US" altLang="zh-CN" b="1" dirty="0" smtClean="0">
                <a:solidFill>
                  <a:srgbClr val="FFFFFF"/>
                </a:solidFill>
                <a:latin typeface="微软雅黑" panose="020B0503020204020204" pitchFamily="34" charset="-122"/>
                <a:ea typeface="微软雅黑" panose="020B0503020204020204" pitchFamily="34" charset="-122"/>
              </a:rPr>
              <a:t>Part1</a:t>
            </a:r>
            <a:endParaRPr lang="zh-CN" altLang="en-US" b="1" dirty="0">
              <a:solidFill>
                <a:srgbClr val="FFFFFF"/>
              </a:solidFill>
              <a:latin typeface="微软雅黑" panose="020B0503020204020204" pitchFamily="34" charset="-122"/>
              <a:ea typeface="微软雅黑" panose="020B0503020204020204" pitchFamily="34" charset="-122"/>
            </a:endParaRPr>
          </a:p>
        </p:txBody>
      </p:sp>
      <p:sp>
        <p:nvSpPr>
          <p:cNvPr id="11" name="矩形 6"/>
          <p:cNvSpPr>
            <a:spLocks noChangeArrowheads="1"/>
          </p:cNvSpPr>
          <p:nvPr>
            <p:custDataLst>
              <p:tags r:id="rId9"/>
            </p:custDataLst>
          </p:nvPr>
        </p:nvSpPr>
        <p:spPr bwMode="auto">
          <a:xfrm>
            <a:off x="1308860" y="428604"/>
            <a:ext cx="1714512" cy="423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a:buNone/>
            </a:pPr>
            <a:r>
              <a:rPr lang="zh-CN" altLang="en-US" sz="2400" b="1" dirty="0" smtClean="0">
                <a:latin typeface="微软雅黑" panose="020B0503020204020204" pitchFamily="34" charset="-122"/>
                <a:ea typeface="微软雅黑" panose="020B0503020204020204" pitchFamily="34" charset="-122"/>
              </a:rPr>
              <a:t>产业动态</a:t>
            </a:r>
            <a:endParaRPr lang="zh-CN" altLang="en-US" sz="2400" b="1" dirty="0" smtClean="0">
              <a:latin typeface="微软雅黑" panose="020B0503020204020204" pitchFamily="34" charset="-122"/>
              <a:ea typeface="微软雅黑" panose="020B0503020204020204" pitchFamily="34" charset="-122"/>
            </a:endParaRPr>
          </a:p>
        </p:txBody>
      </p:sp>
      <p:cxnSp>
        <p:nvCxnSpPr>
          <p:cNvPr id="12" name="直接连接符 11"/>
          <p:cNvCxnSpPr/>
          <p:nvPr>
            <p:custDataLst>
              <p:tags r:id="rId10"/>
            </p:custDataLst>
          </p:nvPr>
        </p:nvCxnSpPr>
        <p:spPr bwMode="auto">
          <a:xfrm flipV="1">
            <a:off x="1473767" y="857232"/>
            <a:ext cx="1335291" cy="2582"/>
          </a:xfrm>
          <a:prstGeom prst="line">
            <a:avLst/>
          </a:prstGeom>
          <a:ln>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6" name="文本框 5"/>
          <p:cNvSpPr txBox="1"/>
          <p:nvPr>
            <p:custDataLst>
              <p:tags r:id="rId11"/>
            </p:custDataLst>
          </p:nvPr>
        </p:nvSpPr>
        <p:spPr>
          <a:xfrm>
            <a:off x="262255" y="1125220"/>
            <a:ext cx="3140710" cy="1337945"/>
          </a:xfrm>
          <a:prstGeom prst="rect">
            <a:avLst/>
          </a:prstGeom>
          <a:noFill/>
        </p:spPr>
        <p:txBody>
          <a:bodyPr wrap="square" rtlCol="0">
            <a:spAutoFit/>
          </a:bodyPr>
          <a:p>
            <a:pPr>
              <a:lnSpc>
                <a:spcPct val="150000"/>
              </a:lnSpc>
            </a:pPr>
            <a:r>
              <a:rPr lang="en-US" altLang="zh-CN" b="1">
                <a:latin typeface="微软雅黑" panose="020B0503020204020204" pitchFamily="34" charset="-122"/>
                <a:ea typeface="微软雅黑" panose="020B0503020204020204" pitchFamily="34" charset="-122"/>
                <a:cs typeface="微软雅黑" panose="020B0503020204020204" pitchFamily="34" charset="-122"/>
              </a:rPr>
              <a:t>7</a:t>
            </a:r>
            <a:r>
              <a:rPr lang="zh-CN" altLang="en-US" b="1">
                <a:latin typeface="微软雅黑" panose="020B0503020204020204" pitchFamily="34" charset="-122"/>
                <a:ea typeface="微软雅黑" panose="020B0503020204020204" pitchFamily="34" charset="-122"/>
                <a:cs typeface="微软雅黑" panose="020B0503020204020204" pitchFamily="34" charset="-122"/>
              </a:rPr>
              <a:t>）新增丝杠制造企业介绍</a:t>
            </a:r>
            <a:endParaRPr lang="zh-CN" altLang="en-US" b="1">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zh-CN" b="1">
                <a:solidFill>
                  <a:srgbClr val="0000FF"/>
                </a:solidFill>
                <a:latin typeface="微软雅黑" panose="020B0503020204020204" pitchFamily="34" charset="-122"/>
                <a:ea typeface="微软雅黑" panose="020B0503020204020204" pitchFamily="34" charset="-122"/>
                <a:cs typeface="微软雅黑" panose="020B0503020204020204" pitchFamily="34" charset="-122"/>
              </a:rPr>
              <a:t>广东凯特精密机械</a:t>
            </a:r>
            <a:endParaRPr lang="zh-CN" b="1">
              <a:solidFill>
                <a:srgbClr val="0000FF"/>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zh-CN" b="1">
                <a:solidFill>
                  <a:srgbClr val="0000FF"/>
                </a:solidFill>
                <a:latin typeface="微软雅黑" panose="020B0503020204020204" pitchFamily="34" charset="-122"/>
                <a:ea typeface="微软雅黑" panose="020B0503020204020204" pitchFamily="34" charset="-122"/>
                <a:cs typeface="微软雅黑" panose="020B0503020204020204" pitchFamily="34" charset="-122"/>
              </a:rPr>
              <a:t>五洲新春</a:t>
            </a:r>
            <a:endParaRPr lang="zh-CN" b="1">
              <a:solidFill>
                <a:srgbClr val="0000FF"/>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custDataLst>
              <p:tags r:id="rId1"/>
            </p:custDataLst>
          </p:nvPr>
        </p:nvPicPr>
        <p:blipFill>
          <a:blip r:embed="rId2"/>
          <a:stretch>
            <a:fillRect/>
          </a:stretch>
        </p:blipFill>
        <p:spPr>
          <a:xfrm>
            <a:off x="3286760" y="-76200"/>
            <a:ext cx="8439150" cy="7010400"/>
          </a:xfrm>
          <a:prstGeom prst="rect">
            <a:avLst/>
          </a:prstGeom>
        </p:spPr>
      </p:pic>
      <p:sp>
        <p:nvSpPr>
          <p:cNvPr id="9" name="平行四边形 4"/>
          <p:cNvSpPr>
            <a:spLocks noChangeArrowheads="1"/>
          </p:cNvSpPr>
          <p:nvPr>
            <p:custDataLst>
              <p:tags r:id="rId3"/>
            </p:custDataLst>
          </p:nvPr>
        </p:nvSpPr>
        <p:spPr bwMode="auto">
          <a:xfrm>
            <a:off x="1304991" y="352163"/>
            <a:ext cx="127838" cy="534941"/>
          </a:xfrm>
          <a:prstGeom prst="rect">
            <a:avLst/>
          </a:prstGeom>
          <a:solidFill>
            <a:srgbClr val="62BCF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dirty="0"/>
          </a:p>
        </p:txBody>
      </p:sp>
      <p:sp>
        <p:nvSpPr>
          <p:cNvPr id="10" name="文本框 5"/>
          <p:cNvSpPr txBox="1">
            <a:spLocks noChangeArrowheads="1"/>
          </p:cNvSpPr>
          <p:nvPr>
            <p:custDataLst>
              <p:tags r:id="rId4"/>
            </p:custDataLst>
          </p:nvPr>
        </p:nvSpPr>
        <p:spPr bwMode="auto">
          <a:xfrm>
            <a:off x="0" y="354842"/>
            <a:ext cx="1255430" cy="521970"/>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en-US" altLang="zh-CN" b="1" dirty="0" smtClean="0">
                <a:solidFill>
                  <a:srgbClr val="FFFFFF"/>
                </a:solidFill>
                <a:latin typeface="微软雅黑" panose="020B0503020204020204" pitchFamily="34" charset="-122"/>
                <a:ea typeface="微软雅黑" panose="020B0503020204020204" pitchFamily="34" charset="-122"/>
              </a:rPr>
              <a:t>Part1</a:t>
            </a:r>
            <a:endParaRPr lang="zh-CN" altLang="en-US" b="1" dirty="0">
              <a:solidFill>
                <a:srgbClr val="FFFFFF"/>
              </a:solidFill>
              <a:latin typeface="微软雅黑" panose="020B0503020204020204" pitchFamily="34" charset="-122"/>
              <a:ea typeface="微软雅黑" panose="020B0503020204020204" pitchFamily="34" charset="-122"/>
            </a:endParaRPr>
          </a:p>
        </p:txBody>
      </p:sp>
      <p:sp>
        <p:nvSpPr>
          <p:cNvPr id="11" name="矩形 6"/>
          <p:cNvSpPr>
            <a:spLocks noChangeArrowheads="1"/>
          </p:cNvSpPr>
          <p:nvPr>
            <p:custDataLst>
              <p:tags r:id="rId5"/>
            </p:custDataLst>
          </p:nvPr>
        </p:nvSpPr>
        <p:spPr bwMode="auto">
          <a:xfrm>
            <a:off x="1308860" y="428604"/>
            <a:ext cx="1714512" cy="423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a:buNone/>
            </a:pPr>
            <a:r>
              <a:rPr lang="zh-CN" altLang="en-US" sz="2400" b="1" dirty="0" smtClean="0">
                <a:latin typeface="微软雅黑" panose="020B0503020204020204" pitchFamily="34" charset="-122"/>
                <a:ea typeface="微软雅黑" panose="020B0503020204020204" pitchFamily="34" charset="-122"/>
              </a:rPr>
              <a:t>产业动态</a:t>
            </a:r>
            <a:endParaRPr lang="zh-CN" altLang="en-US" sz="2400" b="1" dirty="0" smtClean="0">
              <a:latin typeface="微软雅黑" panose="020B0503020204020204" pitchFamily="34" charset="-122"/>
              <a:ea typeface="微软雅黑" panose="020B0503020204020204" pitchFamily="34" charset="-122"/>
            </a:endParaRPr>
          </a:p>
        </p:txBody>
      </p:sp>
      <p:cxnSp>
        <p:nvCxnSpPr>
          <p:cNvPr id="12" name="直接连接符 11"/>
          <p:cNvCxnSpPr/>
          <p:nvPr>
            <p:custDataLst>
              <p:tags r:id="rId6"/>
            </p:custDataLst>
          </p:nvPr>
        </p:nvCxnSpPr>
        <p:spPr bwMode="auto">
          <a:xfrm flipV="1">
            <a:off x="1473767" y="857232"/>
            <a:ext cx="1335291" cy="2582"/>
          </a:xfrm>
          <a:prstGeom prst="line">
            <a:avLst/>
          </a:prstGeom>
          <a:ln>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4" name="文本框 3"/>
          <p:cNvSpPr txBox="1"/>
          <p:nvPr>
            <p:custDataLst>
              <p:tags r:id="rId7"/>
            </p:custDataLst>
          </p:nvPr>
        </p:nvSpPr>
        <p:spPr>
          <a:xfrm>
            <a:off x="46355" y="980440"/>
            <a:ext cx="3320415" cy="922020"/>
          </a:xfrm>
          <a:prstGeom prst="rect">
            <a:avLst/>
          </a:prstGeom>
          <a:noFill/>
        </p:spPr>
        <p:txBody>
          <a:bodyPr wrap="square" rtlCol="0">
            <a:spAutoFit/>
          </a:bodyPr>
          <a:p>
            <a:pPr algn="l">
              <a:lnSpc>
                <a:spcPct val="150000"/>
              </a:lnSpc>
            </a:pPr>
            <a:r>
              <a:rPr lang="en-US" altLang="zh-CN" b="1">
                <a:solidFill>
                  <a:srgbClr val="0000FF"/>
                </a:solidFill>
                <a:latin typeface="微软雅黑" panose="020B0503020204020204" pitchFamily="34" charset="-122"/>
                <a:ea typeface="微软雅黑" panose="020B0503020204020204" pitchFamily="34" charset="-122"/>
                <a:cs typeface="微软雅黑" panose="020B0503020204020204" pitchFamily="34" charset="-122"/>
              </a:rPr>
              <a:t>1.2</a:t>
            </a:r>
            <a:r>
              <a:rPr lang="zh-CN" altLang="en-US" b="1">
                <a:solidFill>
                  <a:srgbClr val="0000FF"/>
                </a:solidFill>
                <a:latin typeface="微软雅黑" panose="020B0503020204020204" pitchFamily="34" charset="-122"/>
                <a:ea typeface="微软雅黑" panose="020B0503020204020204" pitchFamily="34" charset="-122"/>
                <a:cs typeface="微软雅黑" panose="020B0503020204020204" pitchFamily="34" charset="-122"/>
              </a:rPr>
              <a:t>、国金证券</a:t>
            </a:r>
            <a:r>
              <a:rPr lang="zh-CN" altLang="en-US" b="1">
                <a:solidFill>
                  <a:srgbClr val="0000FF"/>
                </a:solidFill>
                <a:latin typeface="微软雅黑" panose="020B0503020204020204" pitchFamily="34" charset="-122"/>
                <a:ea typeface="微软雅黑" panose="020B0503020204020204" pitchFamily="34" charset="-122"/>
                <a:cs typeface="微软雅黑" panose="020B0503020204020204" pitchFamily="34" charset="-122"/>
              </a:rPr>
              <a:t>关于丝杠行业分析（主要在机器人和汽车领域）</a:t>
            </a:r>
            <a:endParaRPr lang="en-US" altLang="zh-CN" b="1">
              <a:solidFill>
                <a:srgbClr val="0000FF"/>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custDataLst>
              <p:tags r:id="rId1"/>
            </p:custDataLst>
          </p:nvPr>
        </p:nvPicPr>
        <p:blipFill>
          <a:blip r:embed="rId2"/>
          <a:stretch>
            <a:fillRect/>
          </a:stretch>
        </p:blipFill>
        <p:spPr>
          <a:xfrm>
            <a:off x="3142615" y="188595"/>
            <a:ext cx="8858250" cy="3543300"/>
          </a:xfrm>
          <a:prstGeom prst="rect">
            <a:avLst/>
          </a:prstGeom>
        </p:spPr>
      </p:pic>
      <p:pic>
        <p:nvPicPr>
          <p:cNvPr id="3" name="图片 2"/>
          <p:cNvPicPr>
            <a:picLocks noChangeAspect="1"/>
          </p:cNvPicPr>
          <p:nvPr>
            <p:custDataLst>
              <p:tags r:id="rId3"/>
            </p:custDataLst>
          </p:nvPr>
        </p:nvPicPr>
        <p:blipFill>
          <a:blip r:embed="rId4"/>
          <a:stretch>
            <a:fillRect/>
          </a:stretch>
        </p:blipFill>
        <p:spPr>
          <a:xfrm>
            <a:off x="3935095" y="3276600"/>
            <a:ext cx="7772400" cy="3581400"/>
          </a:xfrm>
          <a:prstGeom prst="rect">
            <a:avLst/>
          </a:prstGeom>
        </p:spPr>
      </p:pic>
      <p:sp>
        <p:nvSpPr>
          <p:cNvPr id="9" name="平行四边形 4"/>
          <p:cNvSpPr>
            <a:spLocks noChangeArrowheads="1"/>
          </p:cNvSpPr>
          <p:nvPr>
            <p:custDataLst>
              <p:tags r:id="rId5"/>
            </p:custDataLst>
          </p:nvPr>
        </p:nvSpPr>
        <p:spPr bwMode="auto">
          <a:xfrm>
            <a:off x="1304991" y="352163"/>
            <a:ext cx="127838" cy="534941"/>
          </a:xfrm>
          <a:prstGeom prst="rect">
            <a:avLst/>
          </a:prstGeom>
          <a:solidFill>
            <a:srgbClr val="62BCF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dirty="0"/>
          </a:p>
        </p:txBody>
      </p:sp>
      <p:sp>
        <p:nvSpPr>
          <p:cNvPr id="10" name="文本框 5"/>
          <p:cNvSpPr txBox="1">
            <a:spLocks noChangeArrowheads="1"/>
          </p:cNvSpPr>
          <p:nvPr>
            <p:custDataLst>
              <p:tags r:id="rId6"/>
            </p:custDataLst>
          </p:nvPr>
        </p:nvSpPr>
        <p:spPr bwMode="auto">
          <a:xfrm>
            <a:off x="0" y="354842"/>
            <a:ext cx="1255430" cy="521970"/>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en-US" altLang="zh-CN" b="1" dirty="0" smtClean="0">
                <a:solidFill>
                  <a:srgbClr val="FFFFFF"/>
                </a:solidFill>
                <a:latin typeface="微软雅黑" panose="020B0503020204020204" pitchFamily="34" charset="-122"/>
                <a:ea typeface="微软雅黑" panose="020B0503020204020204" pitchFamily="34" charset="-122"/>
              </a:rPr>
              <a:t>Part1</a:t>
            </a:r>
            <a:endParaRPr lang="zh-CN" altLang="en-US" b="1" dirty="0">
              <a:solidFill>
                <a:srgbClr val="FFFFFF"/>
              </a:solidFill>
              <a:latin typeface="微软雅黑" panose="020B0503020204020204" pitchFamily="34" charset="-122"/>
              <a:ea typeface="微软雅黑" panose="020B0503020204020204" pitchFamily="34" charset="-122"/>
            </a:endParaRPr>
          </a:p>
        </p:txBody>
      </p:sp>
      <p:sp>
        <p:nvSpPr>
          <p:cNvPr id="11" name="矩形 6"/>
          <p:cNvSpPr>
            <a:spLocks noChangeArrowheads="1"/>
          </p:cNvSpPr>
          <p:nvPr>
            <p:custDataLst>
              <p:tags r:id="rId7"/>
            </p:custDataLst>
          </p:nvPr>
        </p:nvSpPr>
        <p:spPr bwMode="auto">
          <a:xfrm>
            <a:off x="1308860" y="428604"/>
            <a:ext cx="1714512" cy="423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a:buNone/>
            </a:pPr>
            <a:r>
              <a:rPr lang="zh-CN" altLang="en-US" sz="2400" b="1" dirty="0" smtClean="0">
                <a:latin typeface="微软雅黑" panose="020B0503020204020204" pitchFamily="34" charset="-122"/>
                <a:ea typeface="微软雅黑" panose="020B0503020204020204" pitchFamily="34" charset="-122"/>
              </a:rPr>
              <a:t>产业动态</a:t>
            </a:r>
            <a:endParaRPr lang="zh-CN" altLang="en-US" sz="2400" b="1" dirty="0" smtClean="0">
              <a:latin typeface="微软雅黑" panose="020B0503020204020204" pitchFamily="34" charset="-122"/>
              <a:ea typeface="微软雅黑" panose="020B0503020204020204" pitchFamily="34" charset="-122"/>
            </a:endParaRPr>
          </a:p>
        </p:txBody>
      </p:sp>
      <p:cxnSp>
        <p:nvCxnSpPr>
          <p:cNvPr id="12" name="直接连接符 11"/>
          <p:cNvCxnSpPr/>
          <p:nvPr>
            <p:custDataLst>
              <p:tags r:id="rId8"/>
            </p:custDataLst>
          </p:nvPr>
        </p:nvCxnSpPr>
        <p:spPr bwMode="auto">
          <a:xfrm flipV="1">
            <a:off x="1473767" y="857232"/>
            <a:ext cx="1335291" cy="2582"/>
          </a:xfrm>
          <a:prstGeom prst="line">
            <a:avLst/>
          </a:prstGeom>
          <a:ln>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6" name="文本框 5"/>
          <p:cNvSpPr txBox="1"/>
          <p:nvPr>
            <p:custDataLst>
              <p:tags r:id="rId9"/>
            </p:custDataLst>
          </p:nvPr>
        </p:nvSpPr>
        <p:spPr>
          <a:xfrm>
            <a:off x="262255" y="1125220"/>
            <a:ext cx="3140710" cy="922020"/>
          </a:xfrm>
          <a:prstGeom prst="rect">
            <a:avLst/>
          </a:prstGeom>
          <a:noFill/>
        </p:spPr>
        <p:txBody>
          <a:bodyPr wrap="square" rtlCol="0">
            <a:spAutoFit/>
          </a:bodyPr>
          <a:p>
            <a:pPr>
              <a:lnSpc>
                <a:spcPct val="150000"/>
              </a:lnSpc>
            </a:pPr>
            <a:r>
              <a:rPr lang="en-US" altLang="zh-CN" b="1">
                <a:latin typeface="微软雅黑" panose="020B0503020204020204" pitchFamily="34" charset="-122"/>
                <a:ea typeface="微软雅黑" panose="020B0503020204020204" pitchFamily="34" charset="-122"/>
                <a:cs typeface="微软雅黑" panose="020B0503020204020204" pitchFamily="34" charset="-122"/>
              </a:rPr>
              <a:t>1</a:t>
            </a:r>
            <a:r>
              <a:rPr lang="zh-CN" altLang="en-US" b="1">
                <a:latin typeface="微软雅黑" panose="020B0503020204020204" pitchFamily="34" charset="-122"/>
                <a:ea typeface="微软雅黑" panose="020B0503020204020204" pitchFamily="34" charset="-122"/>
                <a:cs typeface="微软雅黑" panose="020B0503020204020204" pitchFamily="34" charset="-122"/>
              </a:rPr>
              <a:t>）人形机器人采用的反向式行星滚柱丝杠产品的介绍</a:t>
            </a:r>
            <a:endParaRPr lang="zh-CN" b="1">
              <a:solidFill>
                <a:srgbClr val="0000FF"/>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 name="文本框 3"/>
          <p:cNvSpPr txBox="1"/>
          <p:nvPr>
            <p:custDataLst>
              <p:tags r:id="rId10"/>
            </p:custDataLst>
          </p:nvPr>
        </p:nvSpPr>
        <p:spPr>
          <a:xfrm>
            <a:off x="262255" y="2708910"/>
            <a:ext cx="3140710" cy="1337945"/>
          </a:xfrm>
          <a:prstGeom prst="rect">
            <a:avLst/>
          </a:prstGeom>
          <a:noFill/>
        </p:spPr>
        <p:txBody>
          <a:bodyPr wrap="square" rtlCol="0">
            <a:spAutoFit/>
          </a:bodyPr>
          <a:p>
            <a:pPr>
              <a:lnSpc>
                <a:spcPct val="150000"/>
              </a:lnSpc>
            </a:pPr>
            <a:r>
              <a:rPr lang="zh-CN"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螺母比标准式更长，可实现小扭矩大负载，无标准式内齿圈，适用于紧凑工况。</a:t>
            </a:r>
            <a:endParaRPr lang="zh-CN"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 name="文本框 4"/>
          <p:cNvSpPr txBox="1"/>
          <p:nvPr>
            <p:custDataLst>
              <p:tags r:id="rId11"/>
            </p:custDataLst>
          </p:nvPr>
        </p:nvSpPr>
        <p:spPr>
          <a:xfrm>
            <a:off x="262890" y="4293235"/>
            <a:ext cx="3529965" cy="922020"/>
          </a:xfrm>
          <a:prstGeom prst="rect">
            <a:avLst/>
          </a:prstGeom>
          <a:noFill/>
        </p:spPr>
        <p:txBody>
          <a:bodyPr wrap="square" rtlCol="0">
            <a:spAutoFit/>
          </a:bodyPr>
          <a:p>
            <a:pPr>
              <a:lnSpc>
                <a:spcPct val="150000"/>
              </a:lnSpc>
            </a:pPr>
            <a:r>
              <a:rPr lang="zh-CN"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丝杠和电机一体化：螺母作为电机的转子实现一体化设计</a:t>
            </a:r>
            <a:endParaRPr lang="zh-CN"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custDataLst>
              <p:tags r:id="rId1"/>
            </p:custDataLst>
          </p:nvPr>
        </p:nvPicPr>
        <p:blipFill>
          <a:blip r:embed="rId2"/>
          <a:stretch>
            <a:fillRect/>
          </a:stretch>
        </p:blipFill>
        <p:spPr>
          <a:xfrm>
            <a:off x="3221990" y="116840"/>
            <a:ext cx="8854440" cy="2901950"/>
          </a:xfrm>
          <a:prstGeom prst="rect">
            <a:avLst/>
          </a:prstGeom>
        </p:spPr>
      </p:pic>
      <p:pic>
        <p:nvPicPr>
          <p:cNvPr id="3" name="图片 2"/>
          <p:cNvPicPr>
            <a:picLocks noChangeAspect="1"/>
          </p:cNvPicPr>
          <p:nvPr>
            <p:custDataLst>
              <p:tags r:id="rId3"/>
            </p:custDataLst>
          </p:nvPr>
        </p:nvPicPr>
        <p:blipFill>
          <a:blip r:embed="rId4"/>
          <a:stretch>
            <a:fillRect/>
          </a:stretch>
        </p:blipFill>
        <p:spPr>
          <a:xfrm>
            <a:off x="3023235" y="3068955"/>
            <a:ext cx="9461500" cy="3521075"/>
          </a:xfrm>
          <a:prstGeom prst="rect">
            <a:avLst/>
          </a:prstGeom>
        </p:spPr>
      </p:pic>
      <p:sp>
        <p:nvSpPr>
          <p:cNvPr id="9" name="平行四边形 4"/>
          <p:cNvSpPr>
            <a:spLocks noChangeArrowheads="1"/>
          </p:cNvSpPr>
          <p:nvPr>
            <p:custDataLst>
              <p:tags r:id="rId5"/>
            </p:custDataLst>
          </p:nvPr>
        </p:nvSpPr>
        <p:spPr bwMode="auto">
          <a:xfrm>
            <a:off x="1304991" y="352163"/>
            <a:ext cx="127838" cy="534941"/>
          </a:xfrm>
          <a:prstGeom prst="rect">
            <a:avLst/>
          </a:prstGeom>
          <a:solidFill>
            <a:srgbClr val="62BCF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dirty="0"/>
          </a:p>
        </p:txBody>
      </p:sp>
      <p:sp>
        <p:nvSpPr>
          <p:cNvPr id="10" name="文本框 5"/>
          <p:cNvSpPr txBox="1">
            <a:spLocks noChangeArrowheads="1"/>
          </p:cNvSpPr>
          <p:nvPr>
            <p:custDataLst>
              <p:tags r:id="rId6"/>
            </p:custDataLst>
          </p:nvPr>
        </p:nvSpPr>
        <p:spPr bwMode="auto">
          <a:xfrm>
            <a:off x="0" y="354842"/>
            <a:ext cx="1255430" cy="521970"/>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en-US" altLang="zh-CN" b="1" dirty="0" smtClean="0">
                <a:solidFill>
                  <a:srgbClr val="FFFFFF"/>
                </a:solidFill>
                <a:latin typeface="微软雅黑" panose="020B0503020204020204" pitchFamily="34" charset="-122"/>
                <a:ea typeface="微软雅黑" panose="020B0503020204020204" pitchFamily="34" charset="-122"/>
              </a:rPr>
              <a:t>Part1</a:t>
            </a:r>
            <a:endParaRPr lang="zh-CN" altLang="en-US" b="1" dirty="0">
              <a:solidFill>
                <a:srgbClr val="FFFFFF"/>
              </a:solidFill>
              <a:latin typeface="微软雅黑" panose="020B0503020204020204" pitchFamily="34" charset="-122"/>
              <a:ea typeface="微软雅黑" panose="020B0503020204020204" pitchFamily="34" charset="-122"/>
            </a:endParaRPr>
          </a:p>
        </p:txBody>
      </p:sp>
      <p:sp>
        <p:nvSpPr>
          <p:cNvPr id="11" name="矩形 6"/>
          <p:cNvSpPr>
            <a:spLocks noChangeArrowheads="1"/>
          </p:cNvSpPr>
          <p:nvPr>
            <p:custDataLst>
              <p:tags r:id="rId7"/>
            </p:custDataLst>
          </p:nvPr>
        </p:nvSpPr>
        <p:spPr bwMode="auto">
          <a:xfrm>
            <a:off x="1308860" y="428604"/>
            <a:ext cx="1714512" cy="423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a:buNone/>
            </a:pPr>
            <a:r>
              <a:rPr lang="zh-CN" altLang="en-US" sz="2400" b="1" dirty="0" smtClean="0">
                <a:latin typeface="微软雅黑" panose="020B0503020204020204" pitchFamily="34" charset="-122"/>
                <a:ea typeface="微软雅黑" panose="020B0503020204020204" pitchFamily="34" charset="-122"/>
              </a:rPr>
              <a:t>产业动态</a:t>
            </a:r>
            <a:endParaRPr lang="zh-CN" altLang="en-US" sz="2400" b="1" dirty="0" smtClean="0">
              <a:latin typeface="微软雅黑" panose="020B0503020204020204" pitchFamily="34" charset="-122"/>
              <a:ea typeface="微软雅黑" panose="020B0503020204020204" pitchFamily="34" charset="-122"/>
            </a:endParaRPr>
          </a:p>
        </p:txBody>
      </p:sp>
      <p:cxnSp>
        <p:nvCxnSpPr>
          <p:cNvPr id="12" name="直接连接符 11"/>
          <p:cNvCxnSpPr/>
          <p:nvPr>
            <p:custDataLst>
              <p:tags r:id="rId8"/>
            </p:custDataLst>
          </p:nvPr>
        </p:nvCxnSpPr>
        <p:spPr bwMode="auto">
          <a:xfrm flipV="1">
            <a:off x="1473767" y="857232"/>
            <a:ext cx="1335291" cy="2582"/>
          </a:xfrm>
          <a:prstGeom prst="line">
            <a:avLst/>
          </a:prstGeom>
          <a:ln>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6" name="文本框 5"/>
          <p:cNvSpPr txBox="1"/>
          <p:nvPr>
            <p:custDataLst>
              <p:tags r:id="rId9"/>
            </p:custDataLst>
          </p:nvPr>
        </p:nvSpPr>
        <p:spPr>
          <a:xfrm>
            <a:off x="118745" y="1052830"/>
            <a:ext cx="3140710" cy="4246245"/>
          </a:xfrm>
          <a:prstGeom prst="rect">
            <a:avLst/>
          </a:prstGeom>
          <a:noFill/>
        </p:spPr>
        <p:txBody>
          <a:bodyPr wrap="square" rtlCol="0">
            <a:spAutoFit/>
          </a:bodyPr>
          <a:p>
            <a:pPr>
              <a:lnSpc>
                <a:spcPct val="150000"/>
              </a:lnSpc>
            </a:pPr>
            <a:r>
              <a:rPr lang="en-US" altLang="zh-CN" b="1">
                <a:latin typeface="微软雅黑" panose="020B0503020204020204" pitchFamily="34" charset="-122"/>
                <a:ea typeface="微软雅黑" panose="020B0503020204020204" pitchFamily="34" charset="-122"/>
                <a:cs typeface="微软雅黑" panose="020B0503020204020204" pitchFamily="34" charset="-122"/>
              </a:rPr>
              <a:t>2</a:t>
            </a:r>
            <a:r>
              <a:rPr lang="zh-CN" altLang="en-US" b="1">
                <a:latin typeface="微软雅黑" panose="020B0503020204020204" pitchFamily="34" charset="-122"/>
                <a:ea typeface="微软雅黑" panose="020B0503020204020204" pitchFamily="34" charset="-122"/>
                <a:cs typeface="微软雅黑" panose="020B0503020204020204" pitchFamily="34" charset="-122"/>
              </a:rPr>
              <a:t>）</a:t>
            </a:r>
            <a:r>
              <a:rPr lang="zh-CN" altLang="en-US"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分析中行星滚柱丝杠低精度领域（如传动）应用轧制或车削工艺；</a:t>
            </a:r>
            <a:endParaRPr lang="zh-CN" altLang="en-US" b="1">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endParaRPr lang="zh-CN" altLang="en-US" b="1">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zh-CN" altLang="en-US" b="1">
                <a:latin typeface="微软雅黑" panose="020B0503020204020204" pitchFamily="34" charset="-122"/>
                <a:ea typeface="微软雅黑" panose="020B0503020204020204" pitchFamily="34" charset="-122"/>
                <a:cs typeface="微软雅黑" panose="020B0503020204020204" pitchFamily="34" charset="-122"/>
              </a:rPr>
              <a:t>提到人形机器人丝杠降本瓶颈在于螺母：</a:t>
            </a:r>
            <a:r>
              <a:rPr lang="zh-CN" altLang="en-US"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高转速下保持加工稳定性有高难度且需加工的螺纹线较长，需要</a:t>
            </a:r>
            <a:r>
              <a:rPr lang="en-US" altLang="zh-CN"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5</a:t>
            </a:r>
            <a:r>
              <a:rPr lang="zh-CN" altLang="en-US"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道，导致加工周期长、生产节拍低，成本高。</a:t>
            </a:r>
            <a:endParaRPr lang="zh-CN" altLang="en-US"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平行四边形 4"/>
          <p:cNvSpPr>
            <a:spLocks noChangeArrowheads="1"/>
          </p:cNvSpPr>
          <p:nvPr>
            <p:custDataLst>
              <p:tags r:id="rId1"/>
            </p:custDataLst>
          </p:nvPr>
        </p:nvSpPr>
        <p:spPr bwMode="auto">
          <a:xfrm>
            <a:off x="1304991" y="352163"/>
            <a:ext cx="127838" cy="534941"/>
          </a:xfrm>
          <a:prstGeom prst="rect">
            <a:avLst/>
          </a:prstGeom>
          <a:solidFill>
            <a:srgbClr val="62BCF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dirty="0"/>
          </a:p>
        </p:txBody>
      </p:sp>
      <p:sp>
        <p:nvSpPr>
          <p:cNvPr id="10" name="文本框 5"/>
          <p:cNvSpPr txBox="1">
            <a:spLocks noChangeArrowheads="1"/>
          </p:cNvSpPr>
          <p:nvPr>
            <p:custDataLst>
              <p:tags r:id="rId2"/>
            </p:custDataLst>
          </p:nvPr>
        </p:nvSpPr>
        <p:spPr bwMode="auto">
          <a:xfrm>
            <a:off x="0" y="354842"/>
            <a:ext cx="1255430" cy="521970"/>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en-US" altLang="zh-CN" b="1" dirty="0" smtClean="0">
                <a:solidFill>
                  <a:srgbClr val="FFFFFF"/>
                </a:solidFill>
                <a:latin typeface="微软雅黑" panose="020B0503020204020204" pitchFamily="34" charset="-122"/>
                <a:ea typeface="微软雅黑" panose="020B0503020204020204" pitchFamily="34" charset="-122"/>
              </a:rPr>
              <a:t>Part2</a:t>
            </a:r>
            <a:endParaRPr lang="zh-CN" altLang="en-US" b="1" dirty="0">
              <a:solidFill>
                <a:srgbClr val="FFFFFF"/>
              </a:solidFill>
              <a:latin typeface="微软雅黑" panose="020B0503020204020204" pitchFamily="34" charset="-122"/>
              <a:ea typeface="微软雅黑" panose="020B0503020204020204" pitchFamily="34" charset="-122"/>
            </a:endParaRPr>
          </a:p>
        </p:txBody>
      </p:sp>
      <p:sp>
        <p:nvSpPr>
          <p:cNvPr id="11" name="矩形 6"/>
          <p:cNvSpPr>
            <a:spLocks noChangeArrowheads="1"/>
          </p:cNvSpPr>
          <p:nvPr>
            <p:custDataLst>
              <p:tags r:id="rId3"/>
            </p:custDataLst>
          </p:nvPr>
        </p:nvSpPr>
        <p:spPr bwMode="auto">
          <a:xfrm>
            <a:off x="1308860" y="428604"/>
            <a:ext cx="1714512" cy="423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a:buNone/>
            </a:pPr>
            <a:r>
              <a:rPr lang="zh-CN" altLang="en-US" sz="2400" b="1" dirty="0" smtClean="0">
                <a:latin typeface="微软雅黑" panose="020B0503020204020204" pitchFamily="34" charset="-122"/>
                <a:ea typeface="微软雅黑" panose="020B0503020204020204" pitchFamily="34" charset="-122"/>
              </a:rPr>
              <a:t>专利情况</a:t>
            </a:r>
            <a:endParaRPr lang="zh-CN" altLang="en-US" sz="2400" b="1" dirty="0" smtClean="0">
              <a:latin typeface="微软雅黑" panose="020B0503020204020204" pitchFamily="34" charset="-122"/>
              <a:ea typeface="微软雅黑" panose="020B0503020204020204" pitchFamily="34" charset="-122"/>
            </a:endParaRPr>
          </a:p>
        </p:txBody>
      </p:sp>
      <p:cxnSp>
        <p:nvCxnSpPr>
          <p:cNvPr id="12" name="直接连接符 11"/>
          <p:cNvCxnSpPr/>
          <p:nvPr>
            <p:custDataLst>
              <p:tags r:id="rId4"/>
            </p:custDataLst>
          </p:nvPr>
        </p:nvCxnSpPr>
        <p:spPr bwMode="auto">
          <a:xfrm flipV="1">
            <a:off x="1473767" y="857232"/>
            <a:ext cx="1335291" cy="2582"/>
          </a:xfrm>
          <a:prstGeom prst="line">
            <a:avLst/>
          </a:prstGeom>
          <a:ln>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1"/>
          </a:lnRef>
          <a:fillRef idx="0">
            <a:schemeClr val="accent1"/>
          </a:fillRef>
          <a:effectRef idx="0">
            <a:schemeClr val="accent1"/>
          </a:effectRef>
          <a:fontRef idx="minor">
            <a:schemeClr val="tx1"/>
          </a:fontRef>
        </p:style>
      </p:cxn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平行四边形 4"/>
          <p:cNvSpPr>
            <a:spLocks noChangeArrowheads="1"/>
          </p:cNvSpPr>
          <p:nvPr/>
        </p:nvSpPr>
        <p:spPr bwMode="auto">
          <a:xfrm>
            <a:off x="1304991" y="352163"/>
            <a:ext cx="127838" cy="534941"/>
          </a:xfrm>
          <a:prstGeom prst="rect">
            <a:avLst/>
          </a:prstGeom>
          <a:solidFill>
            <a:srgbClr val="62BCF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dirty="0"/>
          </a:p>
        </p:txBody>
      </p:sp>
      <p:sp>
        <p:nvSpPr>
          <p:cNvPr id="3" name="文本框 5"/>
          <p:cNvSpPr txBox="1">
            <a:spLocks noChangeArrowheads="1"/>
          </p:cNvSpPr>
          <p:nvPr/>
        </p:nvSpPr>
        <p:spPr bwMode="auto">
          <a:xfrm>
            <a:off x="0" y="354842"/>
            <a:ext cx="1255430" cy="521970"/>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en-US" altLang="zh-CN" b="1" dirty="0" smtClean="0">
                <a:solidFill>
                  <a:srgbClr val="FFFFFF"/>
                </a:solidFill>
                <a:latin typeface="微软雅黑" panose="020B0503020204020204" pitchFamily="34" charset="-122"/>
                <a:ea typeface="微软雅黑" panose="020B0503020204020204" pitchFamily="34" charset="-122"/>
              </a:rPr>
              <a:t>Part4</a:t>
            </a:r>
            <a:endParaRPr lang="zh-CN" altLang="en-US" b="1" dirty="0">
              <a:solidFill>
                <a:srgbClr val="FFFFFF"/>
              </a:solidFill>
              <a:latin typeface="微软雅黑" panose="020B0503020204020204" pitchFamily="34" charset="-122"/>
              <a:ea typeface="微软雅黑" panose="020B0503020204020204" pitchFamily="34" charset="-122"/>
            </a:endParaRPr>
          </a:p>
        </p:txBody>
      </p:sp>
      <p:sp>
        <p:nvSpPr>
          <p:cNvPr id="4" name="矩形 6"/>
          <p:cNvSpPr>
            <a:spLocks noChangeArrowheads="1"/>
          </p:cNvSpPr>
          <p:nvPr/>
        </p:nvSpPr>
        <p:spPr bwMode="auto">
          <a:xfrm>
            <a:off x="1523174" y="357166"/>
            <a:ext cx="20717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None/>
            </a:pPr>
            <a:r>
              <a:rPr lang="zh-CN" altLang="en-US" sz="2400" b="1" dirty="0" smtClean="0">
                <a:latin typeface="微软雅黑" panose="020B0503020204020204" pitchFamily="34" charset="-122"/>
                <a:ea typeface="微软雅黑" panose="020B0503020204020204" pitchFamily="34" charset="-122"/>
              </a:rPr>
              <a:t>次步发展建议</a:t>
            </a:r>
            <a:endParaRPr lang="zh-CN" altLang="en-US" sz="2400" b="1" dirty="0" smtClean="0">
              <a:latin typeface="微软雅黑" panose="020B0503020204020204" pitchFamily="34" charset="-122"/>
              <a:ea typeface="微软雅黑" panose="020B0503020204020204" pitchFamily="34" charset="-122"/>
            </a:endParaRPr>
          </a:p>
        </p:txBody>
      </p:sp>
      <p:cxnSp>
        <p:nvCxnSpPr>
          <p:cNvPr id="5" name="直接连接符 4"/>
          <p:cNvCxnSpPr/>
          <p:nvPr/>
        </p:nvCxnSpPr>
        <p:spPr bwMode="auto">
          <a:xfrm flipV="1">
            <a:off x="1473767" y="857232"/>
            <a:ext cx="2121109" cy="2582"/>
          </a:xfrm>
          <a:prstGeom prst="line">
            <a:avLst/>
          </a:prstGeom>
          <a:ln>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7" name="矩形 6"/>
          <p:cNvSpPr>
            <a:spLocks noChangeArrowheads="1"/>
          </p:cNvSpPr>
          <p:nvPr/>
        </p:nvSpPr>
        <p:spPr bwMode="auto">
          <a:xfrm>
            <a:off x="910590" y="2564765"/>
            <a:ext cx="10072370"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50000"/>
              </a:lnSpc>
              <a:spcBef>
                <a:spcPct val="0"/>
              </a:spcBef>
              <a:buNone/>
            </a:pPr>
            <a:r>
              <a:rPr lang="en-US" altLang="zh-CN" sz="1800" b="1" dirty="0" smtClean="0">
                <a:solidFill>
                  <a:srgbClr val="0000FF"/>
                </a:solidFill>
                <a:latin typeface="微软雅黑" panose="020B0503020204020204" pitchFamily="34" charset="-122"/>
                <a:ea typeface="微软雅黑" panose="020B0503020204020204" pitchFamily="34" charset="-122"/>
              </a:rPr>
              <a:t>2</a:t>
            </a:r>
            <a:r>
              <a:rPr lang="zh-CN" altLang="en-US" sz="1800" b="1" dirty="0" smtClean="0">
                <a:solidFill>
                  <a:srgbClr val="0000FF"/>
                </a:solidFill>
                <a:latin typeface="微软雅黑" panose="020B0503020204020204" pitchFamily="34" charset="-122"/>
                <a:ea typeface="微软雅黑" panose="020B0503020204020204" pitchFamily="34" charset="-122"/>
              </a:rPr>
              <a:t>、从人形机器人使用的反向式行星滚柱丝杠螺母加工时的降本瓶颈，思考和启发我司在选择螺母外包时需考虑的合作供应商的降本措施；</a:t>
            </a:r>
            <a:endParaRPr lang="zh-CN" sz="1800" b="1" dirty="0" smtClean="0">
              <a:solidFill>
                <a:srgbClr val="0000FF"/>
              </a:solidFill>
              <a:latin typeface="微软雅黑" panose="020B0503020204020204" pitchFamily="34" charset="-122"/>
              <a:ea typeface="微软雅黑" panose="020B0503020204020204" pitchFamily="34" charset="-122"/>
            </a:endParaRPr>
          </a:p>
        </p:txBody>
      </p:sp>
      <p:sp>
        <p:nvSpPr>
          <p:cNvPr id="8" name="TextBox 7"/>
          <p:cNvSpPr txBox="1"/>
          <p:nvPr/>
        </p:nvSpPr>
        <p:spPr>
          <a:xfrm>
            <a:off x="910590" y="1412875"/>
            <a:ext cx="10177145" cy="922020"/>
          </a:xfrm>
          <a:prstGeom prst="rect">
            <a:avLst/>
          </a:prstGeom>
          <a:noFill/>
        </p:spPr>
        <p:txBody>
          <a:bodyPr wrap="square" rtlCol="0">
            <a:spAutoFit/>
          </a:bodyPr>
          <a:lstStyle/>
          <a:p>
            <a:pPr>
              <a:lnSpc>
                <a:spcPct val="150000"/>
              </a:lnSpc>
            </a:pPr>
            <a:r>
              <a:rPr lang="en-US" altLang="zh-CN" b="1" dirty="0" smtClean="0">
                <a:solidFill>
                  <a:srgbClr val="0000FF"/>
                </a:solidFill>
                <a:latin typeface="微软雅黑" panose="020B0503020204020204" pitchFamily="34" charset="-122"/>
                <a:ea typeface="微软雅黑" panose="020B0503020204020204" pitchFamily="34" charset="-122"/>
              </a:rPr>
              <a:t>1</a:t>
            </a:r>
            <a:r>
              <a:rPr lang="zh-CN" altLang="en-US" b="1" dirty="0" smtClean="0">
                <a:solidFill>
                  <a:srgbClr val="0000FF"/>
                </a:solidFill>
                <a:latin typeface="微软雅黑" panose="020B0503020204020204" pitchFamily="34" charset="-122"/>
                <a:ea typeface="微软雅黑" panose="020B0503020204020204" pitchFamily="34" charset="-122"/>
              </a:rPr>
              <a:t>、从研报分析中得到行星滚柱丝杠国内外产品性能存在差距的具体的原因，如使用的材料、加工工艺、售后服务等，对我司滚柱丝杠产品发展中的启发和参考；</a:t>
            </a:r>
            <a:endParaRPr lang="zh-CN" altLang="en-US" b="1" dirty="0" smtClean="0">
              <a:solidFill>
                <a:srgbClr val="0000FF"/>
              </a:solidFill>
              <a:latin typeface="微软雅黑" panose="020B0503020204020204" pitchFamily="34" charset="-122"/>
              <a:ea typeface="微软雅黑" panose="020B0503020204020204" pitchFamily="34" charset="-122"/>
            </a:endParaRPr>
          </a:p>
        </p:txBody>
      </p:sp>
      <p:sp>
        <p:nvSpPr>
          <p:cNvPr id="13" name="矩形 12"/>
          <p:cNvSpPr>
            <a:spLocks noChangeArrowheads="1"/>
          </p:cNvSpPr>
          <p:nvPr>
            <p:custDataLst>
              <p:tags r:id="rId1"/>
            </p:custDataLst>
          </p:nvPr>
        </p:nvSpPr>
        <p:spPr bwMode="auto">
          <a:xfrm>
            <a:off x="910590" y="3716655"/>
            <a:ext cx="10072370"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50000"/>
              </a:lnSpc>
              <a:spcBef>
                <a:spcPct val="0"/>
              </a:spcBef>
              <a:buNone/>
            </a:pPr>
            <a:r>
              <a:rPr lang="en-US" altLang="zh-CN" sz="1800" b="1" dirty="0" smtClean="0">
                <a:solidFill>
                  <a:srgbClr val="0000FF"/>
                </a:solidFill>
                <a:latin typeface="微软雅黑" panose="020B0503020204020204" pitchFamily="34" charset="-122"/>
                <a:ea typeface="微软雅黑" panose="020B0503020204020204" pitchFamily="34" charset="-122"/>
              </a:rPr>
              <a:t>3</a:t>
            </a:r>
            <a:r>
              <a:rPr lang="zh-CN" altLang="en-US" sz="1800" b="1" dirty="0" smtClean="0">
                <a:solidFill>
                  <a:srgbClr val="0000FF"/>
                </a:solidFill>
                <a:latin typeface="微软雅黑" panose="020B0503020204020204" pitchFamily="34" charset="-122"/>
                <a:ea typeface="微软雅黑" panose="020B0503020204020204" pitchFamily="34" charset="-122"/>
              </a:rPr>
              <a:t>、低精度领域，行星滚柱丝杠采用轧制工艺，虽降低成本，但可能存在采用该工艺容易出现的丝杠开裂、变形等问题，影响性能，应在生产中优化，降低坏损率；</a:t>
            </a:r>
            <a:endParaRPr lang="zh-CN" sz="1800" b="1" dirty="0" smtClean="0">
              <a:solidFill>
                <a:srgbClr val="0000FF"/>
              </a:solidFill>
              <a:latin typeface="微软雅黑" panose="020B0503020204020204" pitchFamily="34" charset="-122"/>
              <a:ea typeface="微软雅黑" panose="020B0503020204020204" pitchFamily="34" charset="-122"/>
            </a:endParaRPr>
          </a:p>
        </p:txBody>
      </p:sp>
      <p:sp>
        <p:nvSpPr>
          <p:cNvPr id="6" name="矩形 5"/>
          <p:cNvSpPr>
            <a:spLocks noChangeArrowheads="1"/>
          </p:cNvSpPr>
          <p:nvPr>
            <p:custDataLst>
              <p:tags r:id="rId2"/>
            </p:custDataLst>
          </p:nvPr>
        </p:nvSpPr>
        <p:spPr bwMode="auto">
          <a:xfrm>
            <a:off x="910590" y="4868545"/>
            <a:ext cx="10072370" cy="506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50000"/>
              </a:lnSpc>
              <a:spcBef>
                <a:spcPct val="0"/>
              </a:spcBef>
              <a:buNone/>
            </a:pPr>
            <a:r>
              <a:rPr lang="en-US" altLang="zh-CN" sz="1800" b="1" dirty="0" smtClean="0">
                <a:solidFill>
                  <a:srgbClr val="0000FF"/>
                </a:solidFill>
                <a:latin typeface="微软雅黑" panose="020B0503020204020204" pitchFamily="34" charset="-122"/>
                <a:ea typeface="微软雅黑" panose="020B0503020204020204" pitchFamily="34" charset="-122"/>
              </a:rPr>
              <a:t>4</a:t>
            </a:r>
            <a:r>
              <a:rPr lang="zh-CN" altLang="en-US" sz="1800" b="1" dirty="0" smtClean="0">
                <a:solidFill>
                  <a:srgbClr val="0000FF"/>
                </a:solidFill>
                <a:latin typeface="微软雅黑" panose="020B0503020204020204" pitchFamily="34" charset="-122"/>
                <a:ea typeface="微软雅黑" panose="020B0503020204020204" pitchFamily="34" charset="-122"/>
              </a:rPr>
              <a:t>、关注全球丝杠龙头企业对产品质量、性能提升方面的技术、举措等，学习、借鉴。</a:t>
            </a:r>
            <a:endParaRPr lang="zh-CN" sz="1800" b="1" dirty="0" smtClean="0">
              <a:solidFill>
                <a:srgbClr val="0000FF"/>
              </a:solidFill>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平行四边形 4"/>
          <p:cNvSpPr>
            <a:spLocks noChangeArrowheads="1"/>
          </p:cNvSpPr>
          <p:nvPr>
            <p:custDataLst>
              <p:tags r:id="rId1"/>
            </p:custDataLst>
          </p:nvPr>
        </p:nvSpPr>
        <p:spPr bwMode="auto">
          <a:xfrm>
            <a:off x="1304991" y="352163"/>
            <a:ext cx="127838" cy="534941"/>
          </a:xfrm>
          <a:prstGeom prst="rect">
            <a:avLst/>
          </a:prstGeom>
          <a:solidFill>
            <a:srgbClr val="62BCF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dirty="0"/>
          </a:p>
        </p:txBody>
      </p:sp>
      <p:sp>
        <p:nvSpPr>
          <p:cNvPr id="10" name="文本框 5"/>
          <p:cNvSpPr txBox="1">
            <a:spLocks noChangeArrowheads="1"/>
          </p:cNvSpPr>
          <p:nvPr>
            <p:custDataLst>
              <p:tags r:id="rId2"/>
            </p:custDataLst>
          </p:nvPr>
        </p:nvSpPr>
        <p:spPr bwMode="auto">
          <a:xfrm>
            <a:off x="0" y="354842"/>
            <a:ext cx="1255430" cy="521970"/>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en-US" altLang="zh-CN" b="1" dirty="0" smtClean="0">
                <a:solidFill>
                  <a:srgbClr val="FFFFFF"/>
                </a:solidFill>
                <a:latin typeface="微软雅黑" panose="020B0503020204020204" pitchFamily="34" charset="-122"/>
                <a:ea typeface="微软雅黑" panose="020B0503020204020204" pitchFamily="34" charset="-122"/>
              </a:rPr>
              <a:t>Part1</a:t>
            </a:r>
            <a:endParaRPr lang="zh-CN" altLang="en-US" b="1" dirty="0">
              <a:solidFill>
                <a:srgbClr val="FFFFFF"/>
              </a:solidFill>
              <a:latin typeface="微软雅黑" panose="020B0503020204020204" pitchFamily="34" charset="-122"/>
              <a:ea typeface="微软雅黑" panose="020B0503020204020204" pitchFamily="34" charset="-122"/>
            </a:endParaRPr>
          </a:p>
        </p:txBody>
      </p:sp>
      <p:sp>
        <p:nvSpPr>
          <p:cNvPr id="11" name="矩形 6"/>
          <p:cNvSpPr>
            <a:spLocks noChangeArrowheads="1"/>
          </p:cNvSpPr>
          <p:nvPr>
            <p:custDataLst>
              <p:tags r:id="rId3"/>
            </p:custDataLst>
          </p:nvPr>
        </p:nvSpPr>
        <p:spPr bwMode="auto">
          <a:xfrm>
            <a:off x="1308860" y="428604"/>
            <a:ext cx="1714512" cy="423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a:buNone/>
            </a:pPr>
            <a:r>
              <a:rPr lang="zh-CN" altLang="en-US" sz="2400" b="1" dirty="0" smtClean="0">
                <a:latin typeface="微软雅黑" panose="020B0503020204020204" pitchFamily="34" charset="-122"/>
                <a:ea typeface="微软雅黑" panose="020B0503020204020204" pitchFamily="34" charset="-122"/>
              </a:rPr>
              <a:t>产业动态</a:t>
            </a:r>
            <a:endParaRPr lang="zh-CN" altLang="en-US" sz="2400" b="1" dirty="0" smtClean="0">
              <a:latin typeface="微软雅黑" panose="020B0503020204020204" pitchFamily="34" charset="-122"/>
              <a:ea typeface="微软雅黑" panose="020B0503020204020204" pitchFamily="34" charset="-122"/>
            </a:endParaRPr>
          </a:p>
        </p:txBody>
      </p:sp>
      <p:cxnSp>
        <p:nvCxnSpPr>
          <p:cNvPr id="12" name="直接连接符 11"/>
          <p:cNvCxnSpPr/>
          <p:nvPr>
            <p:custDataLst>
              <p:tags r:id="rId4"/>
            </p:custDataLst>
          </p:nvPr>
        </p:nvCxnSpPr>
        <p:spPr bwMode="auto">
          <a:xfrm flipV="1">
            <a:off x="1473767" y="857232"/>
            <a:ext cx="1335291" cy="2582"/>
          </a:xfrm>
          <a:prstGeom prst="line">
            <a:avLst/>
          </a:prstGeom>
          <a:ln>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4" name="文本框 3"/>
          <p:cNvSpPr txBox="1"/>
          <p:nvPr/>
        </p:nvSpPr>
        <p:spPr>
          <a:xfrm>
            <a:off x="46355" y="980440"/>
            <a:ext cx="4779010" cy="506730"/>
          </a:xfrm>
          <a:prstGeom prst="rect">
            <a:avLst/>
          </a:prstGeom>
          <a:noFill/>
        </p:spPr>
        <p:txBody>
          <a:bodyPr wrap="square" rtlCol="0">
            <a:spAutoFit/>
          </a:bodyPr>
          <a:lstStyle/>
          <a:p>
            <a:pPr algn="l">
              <a:lnSpc>
                <a:spcPct val="150000"/>
              </a:lnSpc>
            </a:pPr>
            <a:r>
              <a:rPr lang="en-US" altLang="zh-CN" b="1">
                <a:solidFill>
                  <a:srgbClr val="0000FF"/>
                </a:solidFill>
                <a:latin typeface="微软雅黑" panose="020B0503020204020204" pitchFamily="34" charset="-122"/>
                <a:ea typeface="微软雅黑" panose="020B0503020204020204" pitchFamily="34" charset="-122"/>
                <a:cs typeface="微软雅黑" panose="020B0503020204020204" pitchFamily="34" charset="-122"/>
              </a:rPr>
              <a:t>1.1</a:t>
            </a:r>
            <a:r>
              <a:rPr lang="zh-CN" altLang="en-US" b="1">
                <a:solidFill>
                  <a:srgbClr val="0000FF"/>
                </a:solidFill>
                <a:latin typeface="微软雅黑" panose="020B0503020204020204" pitchFamily="34" charset="-122"/>
                <a:ea typeface="微软雅黑" panose="020B0503020204020204" pitchFamily="34" charset="-122"/>
                <a:cs typeface="微软雅黑" panose="020B0503020204020204" pitchFamily="34" charset="-122"/>
              </a:rPr>
              <a:t>、财通证券关于丝杠行业深度分析报告</a:t>
            </a:r>
            <a:endParaRPr lang="en-US" altLang="zh-CN" b="1">
              <a:solidFill>
                <a:srgbClr val="0000FF"/>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3" name="图片 2"/>
          <p:cNvPicPr>
            <a:picLocks noChangeAspect="1"/>
          </p:cNvPicPr>
          <p:nvPr>
            <p:custDataLst>
              <p:tags r:id="rId5"/>
            </p:custDataLst>
          </p:nvPr>
        </p:nvPicPr>
        <p:blipFill>
          <a:blip r:embed="rId6"/>
          <a:stretch>
            <a:fillRect/>
          </a:stretch>
        </p:blipFill>
        <p:spPr>
          <a:xfrm>
            <a:off x="3142615" y="1485265"/>
            <a:ext cx="7886065" cy="2509520"/>
          </a:xfrm>
          <a:prstGeom prst="rect">
            <a:avLst/>
          </a:prstGeom>
        </p:spPr>
      </p:pic>
      <p:pic>
        <p:nvPicPr>
          <p:cNvPr id="5" name="图片 4"/>
          <p:cNvPicPr>
            <a:picLocks noChangeAspect="1"/>
          </p:cNvPicPr>
          <p:nvPr>
            <p:custDataLst>
              <p:tags r:id="rId7"/>
            </p:custDataLst>
          </p:nvPr>
        </p:nvPicPr>
        <p:blipFill>
          <a:blip r:embed="rId8"/>
          <a:stretch>
            <a:fillRect/>
          </a:stretch>
        </p:blipFill>
        <p:spPr>
          <a:xfrm>
            <a:off x="2999105" y="3789045"/>
            <a:ext cx="8198485" cy="2937510"/>
          </a:xfrm>
          <a:prstGeom prst="rect">
            <a:avLst/>
          </a:prstGeom>
        </p:spPr>
      </p:pic>
      <p:sp>
        <p:nvSpPr>
          <p:cNvPr id="2" name="文本框 1"/>
          <p:cNvSpPr txBox="1"/>
          <p:nvPr/>
        </p:nvSpPr>
        <p:spPr>
          <a:xfrm>
            <a:off x="118745" y="2469515"/>
            <a:ext cx="2958465" cy="337185"/>
          </a:xfrm>
          <a:prstGeom prst="rect">
            <a:avLst/>
          </a:prstGeom>
          <a:noFill/>
        </p:spPr>
        <p:txBody>
          <a:bodyPr wrap="square" rtlCol="0">
            <a:spAutoFit/>
          </a:bodyPr>
          <a:p>
            <a:r>
              <a:rPr lang="en-US" altLang="zh-CN" sz="1600" b="1">
                <a:latin typeface="微软雅黑" panose="020B0503020204020204" pitchFamily="34" charset="-122"/>
                <a:ea typeface="微软雅黑" panose="020B0503020204020204" pitchFamily="34" charset="-122"/>
              </a:rPr>
              <a:t>1</a:t>
            </a:r>
            <a:r>
              <a:rPr lang="zh-CN" altLang="en-US" sz="1600" b="1">
                <a:latin typeface="微软雅黑" panose="020B0503020204020204" pitchFamily="34" charset="-122"/>
                <a:ea typeface="微软雅黑" panose="020B0503020204020204" pitchFamily="34" charset="-122"/>
              </a:rPr>
              <a:t>）关于行星滚柱丝杠的介绍</a:t>
            </a:r>
            <a:endParaRPr lang="zh-CN" altLang="en-US" sz="1600" b="1">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custDataLst>
              <p:tags r:id="rId1"/>
            </p:custDataLst>
          </p:nvPr>
        </p:nvPicPr>
        <p:blipFill>
          <a:blip r:embed="rId2"/>
          <a:stretch>
            <a:fillRect/>
          </a:stretch>
        </p:blipFill>
        <p:spPr>
          <a:xfrm>
            <a:off x="2094865" y="981075"/>
            <a:ext cx="10176510" cy="5092700"/>
          </a:xfrm>
          <a:prstGeom prst="rect">
            <a:avLst/>
          </a:prstGeom>
        </p:spPr>
      </p:pic>
      <p:sp>
        <p:nvSpPr>
          <p:cNvPr id="2" name="平行四边形 4"/>
          <p:cNvSpPr>
            <a:spLocks noChangeArrowheads="1"/>
          </p:cNvSpPr>
          <p:nvPr>
            <p:custDataLst>
              <p:tags r:id="rId3"/>
            </p:custDataLst>
          </p:nvPr>
        </p:nvSpPr>
        <p:spPr bwMode="auto">
          <a:xfrm>
            <a:off x="1304991" y="352163"/>
            <a:ext cx="127838" cy="534941"/>
          </a:xfrm>
          <a:prstGeom prst="rect">
            <a:avLst/>
          </a:prstGeom>
          <a:solidFill>
            <a:srgbClr val="62BCF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dirty="0"/>
          </a:p>
        </p:txBody>
      </p:sp>
      <p:sp>
        <p:nvSpPr>
          <p:cNvPr id="5" name="文本框 5"/>
          <p:cNvSpPr txBox="1">
            <a:spLocks noChangeArrowheads="1"/>
          </p:cNvSpPr>
          <p:nvPr>
            <p:custDataLst>
              <p:tags r:id="rId4"/>
            </p:custDataLst>
          </p:nvPr>
        </p:nvSpPr>
        <p:spPr bwMode="auto">
          <a:xfrm>
            <a:off x="0" y="354842"/>
            <a:ext cx="1255430" cy="521970"/>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en-US" altLang="zh-CN" b="1" dirty="0" smtClean="0">
                <a:solidFill>
                  <a:srgbClr val="FFFFFF"/>
                </a:solidFill>
                <a:latin typeface="微软雅黑" panose="020B0503020204020204" pitchFamily="34" charset="-122"/>
                <a:ea typeface="微软雅黑" panose="020B0503020204020204" pitchFamily="34" charset="-122"/>
              </a:rPr>
              <a:t>Part1</a:t>
            </a:r>
            <a:endParaRPr lang="zh-CN" altLang="en-US" b="1" dirty="0">
              <a:solidFill>
                <a:srgbClr val="FFFFFF"/>
              </a:solidFill>
              <a:latin typeface="微软雅黑" panose="020B0503020204020204" pitchFamily="34" charset="-122"/>
              <a:ea typeface="微软雅黑" panose="020B0503020204020204" pitchFamily="34" charset="-122"/>
            </a:endParaRPr>
          </a:p>
        </p:txBody>
      </p:sp>
      <p:sp>
        <p:nvSpPr>
          <p:cNvPr id="6" name="矩形 6"/>
          <p:cNvSpPr>
            <a:spLocks noChangeArrowheads="1"/>
          </p:cNvSpPr>
          <p:nvPr>
            <p:custDataLst>
              <p:tags r:id="rId5"/>
            </p:custDataLst>
          </p:nvPr>
        </p:nvSpPr>
        <p:spPr bwMode="auto">
          <a:xfrm>
            <a:off x="1308860" y="428604"/>
            <a:ext cx="1714512" cy="423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a:buNone/>
            </a:pPr>
            <a:r>
              <a:rPr lang="zh-CN" altLang="en-US" sz="2400" b="1" dirty="0" smtClean="0">
                <a:latin typeface="微软雅黑" panose="020B0503020204020204" pitchFamily="34" charset="-122"/>
                <a:ea typeface="微软雅黑" panose="020B0503020204020204" pitchFamily="34" charset="-122"/>
              </a:rPr>
              <a:t>产业动态</a:t>
            </a:r>
            <a:endParaRPr lang="zh-CN" altLang="en-US" sz="2400" b="1" dirty="0" smtClean="0">
              <a:latin typeface="微软雅黑" panose="020B0503020204020204" pitchFamily="34" charset="-122"/>
              <a:ea typeface="微软雅黑" panose="020B0503020204020204" pitchFamily="34" charset="-122"/>
            </a:endParaRPr>
          </a:p>
        </p:txBody>
      </p:sp>
      <p:cxnSp>
        <p:nvCxnSpPr>
          <p:cNvPr id="7" name="直接连接符 6"/>
          <p:cNvCxnSpPr/>
          <p:nvPr>
            <p:custDataLst>
              <p:tags r:id="rId6"/>
            </p:custDataLst>
          </p:nvPr>
        </p:nvCxnSpPr>
        <p:spPr bwMode="auto">
          <a:xfrm flipV="1">
            <a:off x="1473767" y="857232"/>
            <a:ext cx="1335291" cy="2582"/>
          </a:xfrm>
          <a:prstGeom prst="line">
            <a:avLst/>
          </a:prstGeom>
          <a:ln>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8" name="文本框 7"/>
          <p:cNvSpPr txBox="1"/>
          <p:nvPr>
            <p:custDataLst>
              <p:tags r:id="rId7"/>
            </p:custDataLst>
          </p:nvPr>
        </p:nvSpPr>
        <p:spPr>
          <a:xfrm>
            <a:off x="46355" y="1196975"/>
            <a:ext cx="2166620" cy="3538220"/>
          </a:xfrm>
          <a:prstGeom prst="rect">
            <a:avLst/>
          </a:prstGeom>
          <a:noFill/>
        </p:spPr>
        <p:txBody>
          <a:bodyPr wrap="square" rtlCol="0">
            <a:spAutoFit/>
          </a:bodyPr>
          <a:p>
            <a:r>
              <a:rPr lang="en-US" altLang="zh-CN" sz="1600" b="1">
                <a:latin typeface="微软雅黑" panose="020B0503020204020204" pitchFamily="34" charset="-122"/>
                <a:ea typeface="微软雅黑" panose="020B0503020204020204" pitchFamily="34" charset="-122"/>
              </a:rPr>
              <a:t>2</a:t>
            </a:r>
            <a:r>
              <a:rPr lang="zh-CN" altLang="en-US" sz="1600" b="1">
                <a:latin typeface="微软雅黑" panose="020B0503020204020204" pitchFamily="34" charset="-122"/>
                <a:ea typeface="微软雅黑" panose="020B0503020204020204" pitchFamily="34" charset="-122"/>
              </a:rPr>
              <a:t>）行星滚柱丝杠的技术壁垒</a:t>
            </a:r>
            <a:endParaRPr lang="zh-CN" altLang="en-US" sz="1600" b="1">
              <a:latin typeface="微软雅黑" panose="020B0503020204020204" pitchFamily="34" charset="-122"/>
              <a:ea typeface="微软雅黑" panose="020B0503020204020204" pitchFamily="34" charset="-122"/>
            </a:endParaRPr>
          </a:p>
          <a:p>
            <a:endParaRPr lang="zh-CN" altLang="en-US" sz="1600" b="1">
              <a:latin typeface="微软雅黑" panose="020B0503020204020204" pitchFamily="34" charset="-122"/>
              <a:ea typeface="微软雅黑" panose="020B0503020204020204" pitchFamily="34" charset="-122"/>
            </a:endParaRPr>
          </a:p>
          <a:p>
            <a:r>
              <a:rPr lang="zh-CN" altLang="en-US" sz="1600" b="1">
                <a:latin typeface="微软雅黑" panose="020B0503020204020204" pitchFamily="34" charset="-122"/>
                <a:ea typeface="微软雅黑" panose="020B0503020204020204" pitchFamily="34" charset="-122"/>
              </a:rPr>
              <a:t>材料端：国内采用马氏体不锈钢，国外采用合金调制钢，在强度、硬度、耐磨性等方面存在差距；</a:t>
            </a:r>
            <a:endParaRPr lang="zh-CN" altLang="en-US" sz="1600" b="1">
              <a:latin typeface="微软雅黑" panose="020B0503020204020204" pitchFamily="34" charset="-122"/>
              <a:ea typeface="微软雅黑" panose="020B0503020204020204" pitchFamily="34" charset="-122"/>
            </a:endParaRPr>
          </a:p>
          <a:p>
            <a:endParaRPr lang="zh-CN" altLang="en-US" sz="1600" b="1">
              <a:latin typeface="微软雅黑" panose="020B0503020204020204" pitchFamily="34" charset="-122"/>
              <a:ea typeface="微软雅黑" panose="020B0503020204020204" pitchFamily="34" charset="-122"/>
            </a:endParaRPr>
          </a:p>
          <a:p>
            <a:r>
              <a:rPr lang="zh-CN" altLang="en-US" sz="1600" b="1">
                <a:solidFill>
                  <a:srgbClr val="FF0000"/>
                </a:solidFill>
                <a:latin typeface="微软雅黑" panose="020B0503020204020204" pitchFamily="34" charset="-122"/>
                <a:ea typeface="微软雅黑" panose="020B0503020204020204" pitchFamily="34" charset="-122"/>
              </a:rPr>
              <a:t>冷轧工艺存在的问题：需要先退火再加工，存在加工效率低、退火后丝杠变形及开裂等问题</a:t>
            </a:r>
            <a:r>
              <a:rPr lang="zh-CN" altLang="en-US" sz="1600" b="1">
                <a:latin typeface="微软雅黑" panose="020B0503020204020204" pitchFamily="34" charset="-122"/>
                <a:ea typeface="微软雅黑" panose="020B0503020204020204" pitchFamily="34" charset="-122"/>
              </a:rPr>
              <a:t>。</a:t>
            </a:r>
            <a:endParaRPr lang="zh-CN" altLang="en-US" sz="1600" b="1">
              <a:latin typeface="微软雅黑" panose="020B0503020204020204" pitchFamily="34" charset="-122"/>
              <a:ea typeface="微软雅黑" panose="020B0503020204020204" pitchFamily="34" charset="-122"/>
            </a:endParaRPr>
          </a:p>
        </p:txBody>
      </p:sp>
      <p:sp>
        <p:nvSpPr>
          <p:cNvPr id="13" name="文本框 12"/>
          <p:cNvSpPr txBox="1"/>
          <p:nvPr>
            <p:custDataLst>
              <p:tags r:id="rId8"/>
            </p:custDataLst>
          </p:nvPr>
        </p:nvSpPr>
        <p:spPr>
          <a:xfrm>
            <a:off x="118745" y="4941570"/>
            <a:ext cx="2166620" cy="583565"/>
          </a:xfrm>
          <a:prstGeom prst="rect">
            <a:avLst/>
          </a:prstGeom>
          <a:noFill/>
        </p:spPr>
        <p:txBody>
          <a:bodyPr wrap="square" rtlCol="0">
            <a:spAutoFit/>
          </a:bodyPr>
          <a:p>
            <a:r>
              <a:rPr lang="zh-CN" sz="1600" b="1">
                <a:latin typeface="微软雅黑" panose="020B0503020204020204" pitchFamily="34" charset="-122"/>
                <a:ea typeface="微软雅黑" panose="020B0503020204020204" pitchFamily="34" charset="-122"/>
              </a:rPr>
              <a:t>产品性能及售后服务对市场份额的影响</a:t>
            </a:r>
            <a:endParaRPr lang="zh-CN" sz="1600" b="1">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 name="图片 9"/>
          <p:cNvPicPr>
            <a:picLocks noChangeAspect="1"/>
          </p:cNvPicPr>
          <p:nvPr>
            <p:custDataLst>
              <p:tags r:id="rId1"/>
            </p:custDataLst>
          </p:nvPr>
        </p:nvPicPr>
        <p:blipFill>
          <a:blip r:embed="rId2"/>
          <a:stretch>
            <a:fillRect/>
          </a:stretch>
        </p:blipFill>
        <p:spPr>
          <a:xfrm>
            <a:off x="3502660" y="405130"/>
            <a:ext cx="8370570" cy="6409055"/>
          </a:xfrm>
          <a:prstGeom prst="rect">
            <a:avLst/>
          </a:prstGeom>
        </p:spPr>
      </p:pic>
      <p:sp>
        <p:nvSpPr>
          <p:cNvPr id="2" name="平行四边形 4"/>
          <p:cNvSpPr>
            <a:spLocks noChangeArrowheads="1"/>
          </p:cNvSpPr>
          <p:nvPr>
            <p:custDataLst>
              <p:tags r:id="rId3"/>
            </p:custDataLst>
          </p:nvPr>
        </p:nvSpPr>
        <p:spPr bwMode="auto">
          <a:xfrm>
            <a:off x="1304991" y="352163"/>
            <a:ext cx="127838" cy="534941"/>
          </a:xfrm>
          <a:prstGeom prst="rect">
            <a:avLst/>
          </a:prstGeom>
          <a:solidFill>
            <a:srgbClr val="62BCF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dirty="0"/>
          </a:p>
        </p:txBody>
      </p:sp>
      <p:sp>
        <p:nvSpPr>
          <p:cNvPr id="3" name="文本框 5"/>
          <p:cNvSpPr txBox="1">
            <a:spLocks noChangeArrowheads="1"/>
          </p:cNvSpPr>
          <p:nvPr>
            <p:custDataLst>
              <p:tags r:id="rId4"/>
            </p:custDataLst>
          </p:nvPr>
        </p:nvSpPr>
        <p:spPr bwMode="auto">
          <a:xfrm>
            <a:off x="0" y="354842"/>
            <a:ext cx="1255430" cy="521970"/>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en-US" altLang="zh-CN" b="1" dirty="0" smtClean="0">
                <a:solidFill>
                  <a:srgbClr val="FFFFFF"/>
                </a:solidFill>
                <a:latin typeface="微软雅黑" panose="020B0503020204020204" pitchFamily="34" charset="-122"/>
                <a:ea typeface="微软雅黑" panose="020B0503020204020204" pitchFamily="34" charset="-122"/>
              </a:rPr>
              <a:t>Part1</a:t>
            </a:r>
            <a:endParaRPr lang="zh-CN" altLang="en-US" b="1" dirty="0">
              <a:solidFill>
                <a:srgbClr val="FFFFFF"/>
              </a:solidFill>
              <a:latin typeface="微软雅黑" panose="020B0503020204020204" pitchFamily="34" charset="-122"/>
              <a:ea typeface="微软雅黑" panose="020B0503020204020204" pitchFamily="34" charset="-122"/>
            </a:endParaRPr>
          </a:p>
        </p:txBody>
      </p:sp>
      <p:sp>
        <p:nvSpPr>
          <p:cNvPr id="11" name="矩形 6"/>
          <p:cNvSpPr>
            <a:spLocks noChangeArrowheads="1"/>
          </p:cNvSpPr>
          <p:nvPr>
            <p:custDataLst>
              <p:tags r:id="rId5"/>
            </p:custDataLst>
          </p:nvPr>
        </p:nvSpPr>
        <p:spPr bwMode="auto">
          <a:xfrm>
            <a:off x="1308860" y="428604"/>
            <a:ext cx="1714512" cy="423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a:buNone/>
            </a:pPr>
            <a:r>
              <a:rPr lang="zh-CN" altLang="en-US" sz="2400" b="1" dirty="0" smtClean="0">
                <a:latin typeface="微软雅黑" panose="020B0503020204020204" pitchFamily="34" charset="-122"/>
                <a:ea typeface="微软雅黑" panose="020B0503020204020204" pitchFamily="34" charset="-122"/>
              </a:rPr>
              <a:t>产业动态</a:t>
            </a:r>
            <a:endParaRPr lang="zh-CN" altLang="en-US" sz="2400" b="1" dirty="0" smtClean="0">
              <a:latin typeface="微软雅黑" panose="020B0503020204020204" pitchFamily="34" charset="-122"/>
              <a:ea typeface="微软雅黑" panose="020B0503020204020204" pitchFamily="34" charset="-122"/>
            </a:endParaRPr>
          </a:p>
        </p:txBody>
      </p:sp>
      <p:cxnSp>
        <p:nvCxnSpPr>
          <p:cNvPr id="12" name="直接连接符 11"/>
          <p:cNvCxnSpPr/>
          <p:nvPr>
            <p:custDataLst>
              <p:tags r:id="rId6"/>
            </p:custDataLst>
          </p:nvPr>
        </p:nvCxnSpPr>
        <p:spPr bwMode="auto">
          <a:xfrm flipV="1">
            <a:off x="1473767" y="857232"/>
            <a:ext cx="1335291" cy="2582"/>
          </a:xfrm>
          <a:prstGeom prst="line">
            <a:avLst/>
          </a:prstGeom>
          <a:ln>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4" name="文本框 3"/>
          <p:cNvSpPr txBox="1"/>
          <p:nvPr/>
        </p:nvSpPr>
        <p:spPr>
          <a:xfrm>
            <a:off x="118745" y="1196975"/>
            <a:ext cx="3457575" cy="829945"/>
          </a:xfrm>
          <a:prstGeom prst="rect">
            <a:avLst/>
          </a:prstGeom>
          <a:noFill/>
        </p:spPr>
        <p:txBody>
          <a:bodyPr wrap="square" rtlCol="0" anchor="t">
            <a:spAutoFit/>
          </a:bodyPr>
          <a:p>
            <a:pPr>
              <a:lnSpc>
                <a:spcPct val="150000"/>
              </a:lnSpc>
            </a:pPr>
            <a:r>
              <a:rPr lang="en-US" altLang="zh-CN" sz="1600" b="1">
                <a:latin typeface="微软雅黑" panose="020B0503020204020204" pitchFamily="34" charset="-122"/>
                <a:ea typeface="微软雅黑" panose="020B0503020204020204" pitchFamily="34" charset="-122"/>
                <a:sym typeface="+mn-ea"/>
              </a:rPr>
              <a:t>3</a:t>
            </a:r>
            <a:r>
              <a:rPr lang="zh-CN" altLang="en-US" sz="1600" b="1">
                <a:latin typeface="微软雅黑" panose="020B0503020204020204" pitchFamily="34" charset="-122"/>
                <a:ea typeface="微软雅黑" panose="020B0503020204020204" pitchFamily="34" charset="-122"/>
                <a:sym typeface="+mn-ea"/>
              </a:rPr>
              <a:t>）滚动功能部件下游应用场景在不断丰富，包括电动机械领域</a:t>
            </a:r>
            <a:endParaRPr lang="zh-CN" altLang="en-US" sz="1600" b="1">
              <a:latin typeface="微软雅黑" panose="020B0503020204020204" pitchFamily="34" charset="-122"/>
              <a:ea typeface="微软雅黑" panose="020B0503020204020204" pitchFamily="34" charset="-122"/>
              <a:sym typeface="+mn-ea"/>
            </a:endParaRP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图片 5"/>
          <p:cNvPicPr>
            <a:picLocks noChangeAspect="1"/>
          </p:cNvPicPr>
          <p:nvPr>
            <p:custDataLst>
              <p:tags r:id="rId1"/>
            </p:custDataLst>
          </p:nvPr>
        </p:nvPicPr>
        <p:blipFill>
          <a:blip r:embed="rId2"/>
          <a:stretch>
            <a:fillRect/>
          </a:stretch>
        </p:blipFill>
        <p:spPr>
          <a:xfrm>
            <a:off x="3606800" y="45085"/>
            <a:ext cx="7770495" cy="3350260"/>
          </a:xfrm>
          <a:prstGeom prst="rect">
            <a:avLst/>
          </a:prstGeom>
        </p:spPr>
      </p:pic>
      <p:pic>
        <p:nvPicPr>
          <p:cNvPr id="8" name="图片 7"/>
          <p:cNvPicPr>
            <a:picLocks noChangeAspect="1"/>
          </p:cNvPicPr>
          <p:nvPr>
            <p:custDataLst>
              <p:tags r:id="rId3"/>
            </p:custDataLst>
          </p:nvPr>
        </p:nvPicPr>
        <p:blipFill>
          <a:blip r:embed="rId4"/>
          <a:stretch>
            <a:fillRect/>
          </a:stretch>
        </p:blipFill>
        <p:spPr>
          <a:xfrm>
            <a:off x="3958590" y="3284855"/>
            <a:ext cx="7385050" cy="3479165"/>
          </a:xfrm>
          <a:prstGeom prst="rect">
            <a:avLst/>
          </a:prstGeom>
        </p:spPr>
      </p:pic>
      <p:sp>
        <p:nvSpPr>
          <p:cNvPr id="9" name="平行四边形 4"/>
          <p:cNvSpPr>
            <a:spLocks noChangeArrowheads="1"/>
          </p:cNvSpPr>
          <p:nvPr>
            <p:custDataLst>
              <p:tags r:id="rId5"/>
            </p:custDataLst>
          </p:nvPr>
        </p:nvSpPr>
        <p:spPr bwMode="auto">
          <a:xfrm>
            <a:off x="1304991" y="352163"/>
            <a:ext cx="127838" cy="534941"/>
          </a:xfrm>
          <a:prstGeom prst="rect">
            <a:avLst/>
          </a:prstGeom>
          <a:solidFill>
            <a:srgbClr val="62BCF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dirty="0"/>
          </a:p>
        </p:txBody>
      </p:sp>
      <p:sp>
        <p:nvSpPr>
          <p:cNvPr id="10" name="文本框 5"/>
          <p:cNvSpPr txBox="1">
            <a:spLocks noChangeArrowheads="1"/>
          </p:cNvSpPr>
          <p:nvPr>
            <p:custDataLst>
              <p:tags r:id="rId6"/>
            </p:custDataLst>
          </p:nvPr>
        </p:nvSpPr>
        <p:spPr bwMode="auto">
          <a:xfrm>
            <a:off x="0" y="354842"/>
            <a:ext cx="1255430" cy="521970"/>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en-US" altLang="zh-CN" b="1" dirty="0" smtClean="0">
                <a:solidFill>
                  <a:srgbClr val="FFFFFF"/>
                </a:solidFill>
                <a:latin typeface="微软雅黑" panose="020B0503020204020204" pitchFamily="34" charset="-122"/>
                <a:ea typeface="微软雅黑" panose="020B0503020204020204" pitchFamily="34" charset="-122"/>
              </a:rPr>
              <a:t>Part1</a:t>
            </a:r>
            <a:endParaRPr lang="zh-CN" altLang="en-US" b="1" dirty="0">
              <a:solidFill>
                <a:srgbClr val="FFFFFF"/>
              </a:solidFill>
              <a:latin typeface="微软雅黑" panose="020B0503020204020204" pitchFamily="34" charset="-122"/>
              <a:ea typeface="微软雅黑" panose="020B0503020204020204" pitchFamily="34" charset="-122"/>
            </a:endParaRPr>
          </a:p>
        </p:txBody>
      </p:sp>
      <p:sp>
        <p:nvSpPr>
          <p:cNvPr id="11" name="矩形 6"/>
          <p:cNvSpPr>
            <a:spLocks noChangeArrowheads="1"/>
          </p:cNvSpPr>
          <p:nvPr>
            <p:custDataLst>
              <p:tags r:id="rId7"/>
            </p:custDataLst>
          </p:nvPr>
        </p:nvSpPr>
        <p:spPr bwMode="auto">
          <a:xfrm>
            <a:off x="1308860" y="428604"/>
            <a:ext cx="1714512" cy="423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a:buNone/>
            </a:pPr>
            <a:r>
              <a:rPr lang="zh-CN" altLang="en-US" sz="2400" b="1" dirty="0" smtClean="0">
                <a:latin typeface="微软雅黑" panose="020B0503020204020204" pitchFamily="34" charset="-122"/>
                <a:ea typeface="微软雅黑" panose="020B0503020204020204" pitchFamily="34" charset="-122"/>
              </a:rPr>
              <a:t>产业动态</a:t>
            </a:r>
            <a:endParaRPr lang="zh-CN" altLang="en-US" sz="2400" b="1" dirty="0" smtClean="0">
              <a:latin typeface="微软雅黑" panose="020B0503020204020204" pitchFamily="34" charset="-122"/>
              <a:ea typeface="微软雅黑" panose="020B0503020204020204" pitchFamily="34" charset="-122"/>
            </a:endParaRPr>
          </a:p>
        </p:txBody>
      </p:sp>
      <p:cxnSp>
        <p:nvCxnSpPr>
          <p:cNvPr id="12" name="直接连接符 11"/>
          <p:cNvCxnSpPr/>
          <p:nvPr>
            <p:custDataLst>
              <p:tags r:id="rId8"/>
            </p:custDataLst>
          </p:nvPr>
        </p:nvCxnSpPr>
        <p:spPr bwMode="auto">
          <a:xfrm flipV="1">
            <a:off x="1473767" y="857232"/>
            <a:ext cx="1335291" cy="2582"/>
          </a:xfrm>
          <a:prstGeom prst="line">
            <a:avLst/>
          </a:prstGeom>
          <a:ln>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4" name="文本框 3"/>
          <p:cNvSpPr txBox="1"/>
          <p:nvPr>
            <p:custDataLst>
              <p:tags r:id="rId9"/>
            </p:custDataLst>
          </p:nvPr>
        </p:nvSpPr>
        <p:spPr>
          <a:xfrm>
            <a:off x="118745" y="1196975"/>
            <a:ext cx="3853180" cy="1568450"/>
          </a:xfrm>
          <a:prstGeom prst="rect">
            <a:avLst/>
          </a:prstGeom>
          <a:noFill/>
        </p:spPr>
        <p:txBody>
          <a:bodyPr wrap="square" rtlCol="0" anchor="t">
            <a:spAutoFit/>
          </a:bodyPr>
          <a:p>
            <a:pPr>
              <a:lnSpc>
                <a:spcPct val="150000"/>
              </a:lnSpc>
            </a:pPr>
            <a:r>
              <a:rPr lang="en-US" altLang="zh-CN" sz="1600" b="1">
                <a:latin typeface="微软雅黑" panose="020B0503020204020204" pitchFamily="34" charset="-122"/>
                <a:ea typeface="微软雅黑" panose="020B0503020204020204" pitchFamily="34" charset="-122"/>
                <a:sym typeface="+mn-ea"/>
              </a:rPr>
              <a:t>3</a:t>
            </a:r>
            <a:r>
              <a:rPr lang="zh-CN" altLang="en-US" sz="1600" b="1">
                <a:latin typeface="微软雅黑" panose="020B0503020204020204" pitchFamily="34" charset="-122"/>
                <a:ea typeface="微软雅黑" panose="020B0503020204020204" pitchFamily="34" charset="-122"/>
                <a:sym typeface="+mn-ea"/>
              </a:rPr>
              <a:t>）滚动功能部件高端领域，外企市场占比</a:t>
            </a:r>
            <a:r>
              <a:rPr lang="en-US" altLang="zh-CN" sz="1600" b="1">
                <a:latin typeface="微软雅黑" panose="020B0503020204020204" pitchFamily="34" charset="-122"/>
                <a:ea typeface="微软雅黑" panose="020B0503020204020204" pitchFamily="34" charset="-122"/>
                <a:sym typeface="+mn-ea"/>
              </a:rPr>
              <a:t>90%</a:t>
            </a:r>
            <a:r>
              <a:rPr lang="zh-CN" altLang="en-US" sz="1600" b="1">
                <a:latin typeface="微软雅黑" panose="020B0503020204020204" pitchFamily="34" charset="-122"/>
                <a:ea typeface="微软雅黑" panose="020B0503020204020204" pitchFamily="34" charset="-122"/>
                <a:sym typeface="+mn-ea"/>
              </a:rPr>
              <a:t>，中低端领域，国企市场占比</a:t>
            </a:r>
            <a:r>
              <a:rPr lang="en-US" altLang="zh-CN" sz="1600" b="1">
                <a:latin typeface="微软雅黑" panose="020B0503020204020204" pitchFamily="34" charset="-122"/>
                <a:ea typeface="微软雅黑" panose="020B0503020204020204" pitchFamily="34" charset="-122"/>
                <a:sym typeface="+mn-ea"/>
              </a:rPr>
              <a:t>30%</a:t>
            </a:r>
            <a:r>
              <a:rPr lang="zh-CN" altLang="en-US" sz="1600" b="1">
                <a:latin typeface="微软雅黑" panose="020B0503020204020204" pitchFamily="34" charset="-122"/>
                <a:ea typeface="微软雅黑" panose="020B0503020204020204" pitchFamily="34" charset="-122"/>
                <a:sym typeface="+mn-ea"/>
              </a:rPr>
              <a:t>左右，右图包括全球行星滚柱丝杠企业在中国市场份额统计情况</a:t>
            </a:r>
            <a:endParaRPr lang="zh-CN" altLang="en-US" sz="1600" b="1">
              <a:latin typeface="微软雅黑" panose="020B0503020204020204" pitchFamily="34" charset="-122"/>
              <a:ea typeface="微软雅黑" panose="020B0503020204020204" pitchFamily="34" charset="-122"/>
              <a:sym typeface="+mn-ea"/>
            </a:endParaRP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 name="文本框 13"/>
          <p:cNvSpPr txBox="1"/>
          <p:nvPr>
            <p:custDataLst>
              <p:tags r:id="rId1"/>
            </p:custDataLst>
          </p:nvPr>
        </p:nvSpPr>
        <p:spPr>
          <a:xfrm>
            <a:off x="262255" y="1124585"/>
            <a:ext cx="2976880" cy="1753235"/>
          </a:xfrm>
          <a:prstGeom prst="rect">
            <a:avLst/>
          </a:prstGeom>
          <a:noFill/>
        </p:spPr>
        <p:txBody>
          <a:bodyPr wrap="square" rtlCol="0">
            <a:spAutoFit/>
          </a:bodyPr>
          <a:p>
            <a:pPr>
              <a:lnSpc>
                <a:spcPct val="150000"/>
              </a:lnSpc>
            </a:pPr>
            <a:r>
              <a:rPr lang="en-US" altLang="zh-CN" b="1">
                <a:latin typeface="微软雅黑" panose="020B0503020204020204" pitchFamily="34" charset="-122"/>
                <a:ea typeface="微软雅黑" panose="020B0503020204020204" pitchFamily="34" charset="-122"/>
                <a:cs typeface="微软雅黑" panose="020B0503020204020204" pitchFamily="34" charset="-122"/>
              </a:rPr>
              <a:t>4</a:t>
            </a:r>
            <a:r>
              <a:rPr lang="zh-CN" altLang="en-US" b="1">
                <a:latin typeface="微软雅黑" panose="020B0503020204020204" pitchFamily="34" charset="-122"/>
                <a:ea typeface="微软雅黑" panose="020B0503020204020204" pitchFamily="34" charset="-122"/>
                <a:cs typeface="微软雅黑" panose="020B0503020204020204" pitchFamily="34" charset="-122"/>
              </a:rPr>
              <a:t>）滚动功能部件全球重点公司</a:t>
            </a:r>
            <a:r>
              <a:rPr lang="en-US" altLang="zh-CN" b="1">
                <a:latin typeface="微软雅黑" panose="020B0503020204020204" pitchFamily="34" charset="-122"/>
                <a:ea typeface="微软雅黑" panose="020B0503020204020204" pitchFamily="34" charset="-122"/>
                <a:cs typeface="微软雅黑" panose="020B0503020204020204" pitchFamily="34" charset="-122"/>
              </a:rPr>
              <a:t>--</a:t>
            </a:r>
            <a:r>
              <a:rPr lang="zh-CN" altLang="en-US" b="1">
                <a:latin typeface="微软雅黑" panose="020B0503020204020204" pitchFamily="34" charset="-122"/>
                <a:ea typeface="微软雅黑" panose="020B0503020204020204" pitchFamily="34" charset="-122"/>
                <a:cs typeface="微软雅黑" panose="020B0503020204020204" pitchFamily="34" charset="-122"/>
              </a:rPr>
              <a:t>斯凯孚，有精密轧制滚珠丝杠、研磨滚珠丝杠和滚柱丝杠等丝杠产品</a:t>
            </a:r>
            <a:endParaRPr lang="zh-CN" altLang="en-US" b="1">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7" name="图片 6"/>
          <p:cNvPicPr>
            <a:picLocks noChangeAspect="1"/>
          </p:cNvPicPr>
          <p:nvPr>
            <p:custDataLst>
              <p:tags r:id="rId2"/>
            </p:custDataLst>
          </p:nvPr>
        </p:nvPicPr>
        <p:blipFill>
          <a:blip r:embed="rId3"/>
          <a:stretch>
            <a:fillRect/>
          </a:stretch>
        </p:blipFill>
        <p:spPr>
          <a:xfrm>
            <a:off x="3359150" y="548640"/>
            <a:ext cx="8232775" cy="3107690"/>
          </a:xfrm>
          <a:prstGeom prst="rect">
            <a:avLst/>
          </a:prstGeom>
        </p:spPr>
      </p:pic>
      <p:pic>
        <p:nvPicPr>
          <p:cNvPr id="8" name="图片 7"/>
          <p:cNvPicPr>
            <a:picLocks noChangeAspect="1"/>
          </p:cNvPicPr>
          <p:nvPr>
            <p:custDataLst>
              <p:tags r:id="rId4"/>
            </p:custDataLst>
          </p:nvPr>
        </p:nvPicPr>
        <p:blipFill>
          <a:blip r:embed="rId5"/>
          <a:stretch>
            <a:fillRect/>
          </a:stretch>
        </p:blipFill>
        <p:spPr>
          <a:xfrm>
            <a:off x="3359150" y="4149090"/>
            <a:ext cx="8058150" cy="1773555"/>
          </a:xfrm>
          <a:prstGeom prst="rect">
            <a:avLst/>
          </a:prstGeom>
        </p:spPr>
      </p:pic>
      <p:sp>
        <p:nvSpPr>
          <p:cNvPr id="2" name="平行四边形 4"/>
          <p:cNvSpPr>
            <a:spLocks noChangeArrowheads="1"/>
          </p:cNvSpPr>
          <p:nvPr>
            <p:custDataLst>
              <p:tags r:id="rId6"/>
            </p:custDataLst>
          </p:nvPr>
        </p:nvSpPr>
        <p:spPr bwMode="auto">
          <a:xfrm>
            <a:off x="1304991" y="352163"/>
            <a:ext cx="127838" cy="534941"/>
          </a:xfrm>
          <a:prstGeom prst="rect">
            <a:avLst/>
          </a:prstGeom>
          <a:solidFill>
            <a:srgbClr val="62BCF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dirty="0"/>
          </a:p>
        </p:txBody>
      </p:sp>
      <p:sp>
        <p:nvSpPr>
          <p:cNvPr id="3" name="文本框 5"/>
          <p:cNvSpPr txBox="1">
            <a:spLocks noChangeArrowheads="1"/>
          </p:cNvSpPr>
          <p:nvPr>
            <p:custDataLst>
              <p:tags r:id="rId7"/>
            </p:custDataLst>
          </p:nvPr>
        </p:nvSpPr>
        <p:spPr bwMode="auto">
          <a:xfrm>
            <a:off x="0" y="354842"/>
            <a:ext cx="1255430" cy="521970"/>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en-US" altLang="zh-CN" b="1" dirty="0" smtClean="0">
                <a:solidFill>
                  <a:srgbClr val="FFFFFF"/>
                </a:solidFill>
                <a:latin typeface="微软雅黑" panose="020B0503020204020204" pitchFamily="34" charset="-122"/>
                <a:ea typeface="微软雅黑" panose="020B0503020204020204" pitchFamily="34" charset="-122"/>
              </a:rPr>
              <a:t>Part1</a:t>
            </a:r>
            <a:endParaRPr lang="zh-CN" altLang="en-US" b="1" dirty="0">
              <a:solidFill>
                <a:srgbClr val="FFFFFF"/>
              </a:solidFill>
              <a:latin typeface="微软雅黑" panose="020B0503020204020204" pitchFamily="34" charset="-122"/>
              <a:ea typeface="微软雅黑" panose="020B0503020204020204" pitchFamily="34" charset="-122"/>
            </a:endParaRPr>
          </a:p>
        </p:txBody>
      </p:sp>
      <p:sp>
        <p:nvSpPr>
          <p:cNvPr id="4" name="矩形 6"/>
          <p:cNvSpPr>
            <a:spLocks noChangeArrowheads="1"/>
          </p:cNvSpPr>
          <p:nvPr>
            <p:custDataLst>
              <p:tags r:id="rId8"/>
            </p:custDataLst>
          </p:nvPr>
        </p:nvSpPr>
        <p:spPr bwMode="auto">
          <a:xfrm>
            <a:off x="1308860" y="428604"/>
            <a:ext cx="1714512" cy="423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a:buNone/>
            </a:pPr>
            <a:r>
              <a:rPr lang="zh-CN" altLang="en-US" sz="2400" b="1" dirty="0" smtClean="0">
                <a:latin typeface="微软雅黑" panose="020B0503020204020204" pitchFamily="34" charset="-122"/>
                <a:ea typeface="微软雅黑" panose="020B0503020204020204" pitchFamily="34" charset="-122"/>
              </a:rPr>
              <a:t>产业动态</a:t>
            </a:r>
            <a:endParaRPr lang="zh-CN" altLang="en-US" sz="2400" b="1" dirty="0" smtClean="0">
              <a:latin typeface="微软雅黑" panose="020B0503020204020204" pitchFamily="34" charset="-122"/>
              <a:ea typeface="微软雅黑" panose="020B0503020204020204" pitchFamily="34" charset="-122"/>
            </a:endParaRPr>
          </a:p>
        </p:txBody>
      </p:sp>
      <p:cxnSp>
        <p:nvCxnSpPr>
          <p:cNvPr id="5" name="直接连接符 4"/>
          <p:cNvCxnSpPr/>
          <p:nvPr>
            <p:custDataLst>
              <p:tags r:id="rId9"/>
            </p:custDataLst>
          </p:nvPr>
        </p:nvCxnSpPr>
        <p:spPr bwMode="auto">
          <a:xfrm flipV="1">
            <a:off x="1473767" y="857232"/>
            <a:ext cx="1335291" cy="2582"/>
          </a:xfrm>
          <a:prstGeom prst="line">
            <a:avLst/>
          </a:prstGeom>
          <a:ln>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1"/>
          </a:lnRef>
          <a:fillRef idx="0">
            <a:schemeClr val="accent1"/>
          </a:fillRef>
          <a:effectRef idx="0">
            <a:schemeClr val="accent1"/>
          </a:effectRef>
          <a:fontRef idx="minor">
            <a:schemeClr val="tx1"/>
          </a:fontRef>
        </p:style>
      </p:cxn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stretch>
            <a:fillRect/>
          </a:stretch>
        </p:blipFill>
        <p:spPr>
          <a:xfrm>
            <a:off x="4871085" y="83820"/>
            <a:ext cx="6695440" cy="3435985"/>
          </a:xfrm>
          <a:prstGeom prst="rect">
            <a:avLst/>
          </a:prstGeom>
        </p:spPr>
      </p:pic>
      <p:pic>
        <p:nvPicPr>
          <p:cNvPr id="14" name="图片 13"/>
          <p:cNvPicPr>
            <a:picLocks noChangeAspect="1"/>
          </p:cNvPicPr>
          <p:nvPr>
            <p:custDataLst>
              <p:tags r:id="rId3"/>
            </p:custDataLst>
          </p:nvPr>
        </p:nvPicPr>
        <p:blipFill>
          <a:blip r:embed="rId4"/>
          <a:stretch>
            <a:fillRect/>
          </a:stretch>
        </p:blipFill>
        <p:spPr>
          <a:xfrm>
            <a:off x="-97790" y="2565400"/>
            <a:ext cx="5123180" cy="2670810"/>
          </a:xfrm>
          <a:prstGeom prst="rect">
            <a:avLst/>
          </a:prstGeom>
        </p:spPr>
      </p:pic>
      <p:pic>
        <p:nvPicPr>
          <p:cNvPr id="16" name="图片 15"/>
          <p:cNvPicPr>
            <a:picLocks noChangeAspect="1"/>
          </p:cNvPicPr>
          <p:nvPr>
            <p:custDataLst>
              <p:tags r:id="rId5"/>
            </p:custDataLst>
          </p:nvPr>
        </p:nvPicPr>
        <p:blipFill>
          <a:blip r:embed="rId6"/>
          <a:stretch>
            <a:fillRect/>
          </a:stretch>
        </p:blipFill>
        <p:spPr>
          <a:xfrm>
            <a:off x="5169535" y="3573145"/>
            <a:ext cx="5942330" cy="3314700"/>
          </a:xfrm>
          <a:prstGeom prst="rect">
            <a:avLst/>
          </a:prstGeom>
        </p:spPr>
      </p:pic>
      <p:sp>
        <p:nvSpPr>
          <p:cNvPr id="2" name="平行四边形 4"/>
          <p:cNvSpPr>
            <a:spLocks noChangeArrowheads="1"/>
          </p:cNvSpPr>
          <p:nvPr>
            <p:custDataLst>
              <p:tags r:id="rId7"/>
            </p:custDataLst>
          </p:nvPr>
        </p:nvSpPr>
        <p:spPr bwMode="auto">
          <a:xfrm>
            <a:off x="1304991" y="352163"/>
            <a:ext cx="127838" cy="534941"/>
          </a:xfrm>
          <a:prstGeom prst="rect">
            <a:avLst/>
          </a:prstGeom>
          <a:solidFill>
            <a:srgbClr val="62BCF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dirty="0"/>
          </a:p>
        </p:txBody>
      </p:sp>
      <p:sp>
        <p:nvSpPr>
          <p:cNvPr id="3" name="文本框 5"/>
          <p:cNvSpPr txBox="1">
            <a:spLocks noChangeArrowheads="1"/>
          </p:cNvSpPr>
          <p:nvPr>
            <p:custDataLst>
              <p:tags r:id="rId8"/>
            </p:custDataLst>
          </p:nvPr>
        </p:nvSpPr>
        <p:spPr bwMode="auto">
          <a:xfrm>
            <a:off x="0" y="354842"/>
            <a:ext cx="1255430" cy="521970"/>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en-US" altLang="zh-CN" b="1" dirty="0" smtClean="0">
                <a:solidFill>
                  <a:srgbClr val="FFFFFF"/>
                </a:solidFill>
                <a:latin typeface="微软雅黑" panose="020B0503020204020204" pitchFamily="34" charset="-122"/>
                <a:ea typeface="微软雅黑" panose="020B0503020204020204" pitchFamily="34" charset="-122"/>
              </a:rPr>
              <a:t>Part1</a:t>
            </a:r>
            <a:endParaRPr lang="zh-CN" altLang="en-US" b="1" dirty="0">
              <a:solidFill>
                <a:srgbClr val="FFFFFF"/>
              </a:solidFill>
              <a:latin typeface="微软雅黑" panose="020B0503020204020204" pitchFamily="34" charset="-122"/>
              <a:ea typeface="微软雅黑" panose="020B0503020204020204" pitchFamily="34" charset="-122"/>
            </a:endParaRPr>
          </a:p>
        </p:txBody>
      </p:sp>
      <p:sp>
        <p:nvSpPr>
          <p:cNvPr id="4" name="矩形 6"/>
          <p:cNvSpPr>
            <a:spLocks noChangeArrowheads="1"/>
          </p:cNvSpPr>
          <p:nvPr>
            <p:custDataLst>
              <p:tags r:id="rId9"/>
            </p:custDataLst>
          </p:nvPr>
        </p:nvSpPr>
        <p:spPr bwMode="auto">
          <a:xfrm>
            <a:off x="1308860" y="428604"/>
            <a:ext cx="1714512" cy="423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a:buNone/>
            </a:pPr>
            <a:r>
              <a:rPr lang="zh-CN" altLang="en-US" sz="2400" b="1" dirty="0" smtClean="0">
                <a:latin typeface="微软雅黑" panose="020B0503020204020204" pitchFamily="34" charset="-122"/>
                <a:ea typeface="微软雅黑" panose="020B0503020204020204" pitchFamily="34" charset="-122"/>
              </a:rPr>
              <a:t>产业动态</a:t>
            </a:r>
            <a:endParaRPr lang="zh-CN" altLang="en-US" sz="2400" b="1" dirty="0" smtClean="0">
              <a:latin typeface="微软雅黑" panose="020B0503020204020204" pitchFamily="34" charset="-122"/>
              <a:ea typeface="微软雅黑" panose="020B0503020204020204" pitchFamily="34" charset="-122"/>
            </a:endParaRPr>
          </a:p>
        </p:txBody>
      </p:sp>
      <p:cxnSp>
        <p:nvCxnSpPr>
          <p:cNvPr id="5" name="直接连接符 4"/>
          <p:cNvCxnSpPr/>
          <p:nvPr>
            <p:custDataLst>
              <p:tags r:id="rId10"/>
            </p:custDataLst>
          </p:nvPr>
        </p:nvCxnSpPr>
        <p:spPr bwMode="auto">
          <a:xfrm flipV="1">
            <a:off x="1473767" y="857232"/>
            <a:ext cx="1335291" cy="2582"/>
          </a:xfrm>
          <a:prstGeom prst="line">
            <a:avLst/>
          </a:prstGeom>
          <a:ln>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6" name="文本框 5"/>
          <p:cNvSpPr txBox="1"/>
          <p:nvPr>
            <p:custDataLst>
              <p:tags r:id="rId11"/>
            </p:custDataLst>
          </p:nvPr>
        </p:nvSpPr>
        <p:spPr>
          <a:xfrm>
            <a:off x="-25400" y="915035"/>
            <a:ext cx="5116195" cy="1337945"/>
          </a:xfrm>
          <a:prstGeom prst="rect">
            <a:avLst/>
          </a:prstGeom>
          <a:noFill/>
        </p:spPr>
        <p:txBody>
          <a:bodyPr wrap="square" rtlCol="0">
            <a:spAutoFit/>
          </a:bodyPr>
          <a:p>
            <a:pPr>
              <a:lnSpc>
                <a:spcPct val="150000"/>
              </a:lnSpc>
            </a:pPr>
            <a:r>
              <a:rPr lang="en-US" altLang="zh-CN" b="1">
                <a:latin typeface="微软雅黑" panose="020B0503020204020204" pitchFamily="34" charset="-122"/>
                <a:ea typeface="微软雅黑" panose="020B0503020204020204" pitchFamily="34" charset="-122"/>
                <a:cs typeface="微软雅黑" panose="020B0503020204020204" pitchFamily="34" charset="-122"/>
              </a:rPr>
              <a:t>5</a:t>
            </a:r>
            <a:r>
              <a:rPr lang="zh-CN" altLang="en-US" b="1">
                <a:latin typeface="微软雅黑" panose="020B0503020204020204" pitchFamily="34" charset="-122"/>
                <a:ea typeface="微软雅黑" panose="020B0503020204020204" pitchFamily="34" charset="-122"/>
                <a:cs typeface="微软雅黑" panose="020B0503020204020204" pitchFamily="34" charset="-122"/>
              </a:rPr>
              <a:t>）滚动功能部件全球重点公司</a:t>
            </a:r>
            <a:r>
              <a:rPr lang="en-US" altLang="zh-CN" b="1">
                <a:latin typeface="微软雅黑" panose="020B0503020204020204" pitchFamily="34" charset="-122"/>
                <a:ea typeface="微软雅黑" panose="020B0503020204020204" pitchFamily="34" charset="-122"/>
                <a:cs typeface="微软雅黑" panose="020B0503020204020204" pitchFamily="34" charset="-122"/>
              </a:rPr>
              <a:t>--NSK</a:t>
            </a:r>
            <a:r>
              <a:rPr lang="zh-CN" altLang="en-US" b="1">
                <a:latin typeface="微软雅黑" panose="020B0503020204020204" pitchFamily="34" charset="-122"/>
                <a:ea typeface="微软雅黑" panose="020B0503020204020204" pitchFamily="34" charset="-122"/>
                <a:cs typeface="微软雅黑" panose="020B0503020204020204" pitchFamily="34" charset="-122"/>
              </a:rPr>
              <a:t>，日本最大的轴承制造商，全球滚珠丝杠市占率第二。</a:t>
            </a:r>
            <a:r>
              <a:rPr lang="en-US" altLang="zh-CN" b="1">
                <a:latin typeface="微软雅黑" panose="020B0503020204020204" pitchFamily="34" charset="-122"/>
                <a:ea typeface="微软雅黑" panose="020B0503020204020204" pitchFamily="34" charset="-122"/>
                <a:cs typeface="微软雅黑" panose="020B0503020204020204" pitchFamily="34" charset="-122"/>
              </a:rPr>
              <a:t>“4+1”</a:t>
            </a:r>
            <a:r>
              <a:rPr lang="zh-CN" altLang="en-US" b="1">
                <a:latin typeface="微软雅黑" panose="020B0503020204020204" pitchFamily="34" charset="-122"/>
                <a:ea typeface="微软雅黑" panose="020B0503020204020204" pitchFamily="34" charset="-122"/>
                <a:cs typeface="微软雅黑" panose="020B0503020204020204" pitchFamily="34" charset="-122"/>
              </a:rPr>
              <a:t>核心技术，推动产品质量性能提高</a:t>
            </a:r>
            <a:endParaRPr lang="zh-CN" altLang="en-US" b="1">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custDataLst>
              <p:tags r:id="rId1"/>
            </p:custDataLst>
          </p:nvPr>
        </p:nvPicPr>
        <p:blipFill>
          <a:blip r:embed="rId2"/>
          <a:stretch>
            <a:fillRect/>
          </a:stretch>
        </p:blipFill>
        <p:spPr>
          <a:xfrm>
            <a:off x="4150995" y="993775"/>
            <a:ext cx="7978775" cy="4871085"/>
          </a:xfrm>
          <a:prstGeom prst="rect">
            <a:avLst/>
          </a:prstGeom>
        </p:spPr>
      </p:pic>
      <p:sp>
        <p:nvSpPr>
          <p:cNvPr id="9" name="平行四边形 4"/>
          <p:cNvSpPr>
            <a:spLocks noChangeArrowheads="1"/>
          </p:cNvSpPr>
          <p:nvPr>
            <p:custDataLst>
              <p:tags r:id="rId3"/>
            </p:custDataLst>
          </p:nvPr>
        </p:nvSpPr>
        <p:spPr bwMode="auto">
          <a:xfrm>
            <a:off x="1304991" y="352163"/>
            <a:ext cx="127838" cy="534941"/>
          </a:xfrm>
          <a:prstGeom prst="rect">
            <a:avLst/>
          </a:prstGeom>
          <a:solidFill>
            <a:srgbClr val="62BCF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dirty="0"/>
          </a:p>
        </p:txBody>
      </p:sp>
      <p:sp>
        <p:nvSpPr>
          <p:cNvPr id="10" name="文本框 5"/>
          <p:cNvSpPr txBox="1">
            <a:spLocks noChangeArrowheads="1"/>
          </p:cNvSpPr>
          <p:nvPr>
            <p:custDataLst>
              <p:tags r:id="rId4"/>
            </p:custDataLst>
          </p:nvPr>
        </p:nvSpPr>
        <p:spPr bwMode="auto">
          <a:xfrm>
            <a:off x="0" y="354842"/>
            <a:ext cx="1255430" cy="521970"/>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en-US" altLang="zh-CN" b="1" dirty="0" smtClean="0">
                <a:solidFill>
                  <a:srgbClr val="FFFFFF"/>
                </a:solidFill>
                <a:latin typeface="微软雅黑" panose="020B0503020204020204" pitchFamily="34" charset="-122"/>
                <a:ea typeface="微软雅黑" panose="020B0503020204020204" pitchFamily="34" charset="-122"/>
              </a:rPr>
              <a:t>Part1</a:t>
            </a:r>
            <a:endParaRPr lang="zh-CN" altLang="en-US" b="1" dirty="0">
              <a:solidFill>
                <a:srgbClr val="FFFFFF"/>
              </a:solidFill>
              <a:latin typeface="微软雅黑" panose="020B0503020204020204" pitchFamily="34" charset="-122"/>
              <a:ea typeface="微软雅黑" panose="020B0503020204020204" pitchFamily="34" charset="-122"/>
            </a:endParaRPr>
          </a:p>
        </p:txBody>
      </p:sp>
      <p:sp>
        <p:nvSpPr>
          <p:cNvPr id="11" name="矩形 6"/>
          <p:cNvSpPr>
            <a:spLocks noChangeArrowheads="1"/>
          </p:cNvSpPr>
          <p:nvPr>
            <p:custDataLst>
              <p:tags r:id="rId5"/>
            </p:custDataLst>
          </p:nvPr>
        </p:nvSpPr>
        <p:spPr bwMode="auto">
          <a:xfrm>
            <a:off x="1308860" y="428604"/>
            <a:ext cx="1714512" cy="423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a:buNone/>
            </a:pPr>
            <a:r>
              <a:rPr lang="zh-CN" altLang="en-US" sz="2400" b="1" dirty="0" smtClean="0">
                <a:latin typeface="微软雅黑" panose="020B0503020204020204" pitchFamily="34" charset="-122"/>
                <a:ea typeface="微软雅黑" panose="020B0503020204020204" pitchFamily="34" charset="-122"/>
              </a:rPr>
              <a:t>产业动态</a:t>
            </a:r>
            <a:endParaRPr lang="zh-CN" altLang="en-US" sz="2400" b="1" dirty="0" smtClean="0">
              <a:latin typeface="微软雅黑" panose="020B0503020204020204" pitchFamily="34" charset="-122"/>
              <a:ea typeface="微软雅黑" panose="020B0503020204020204" pitchFamily="34" charset="-122"/>
            </a:endParaRPr>
          </a:p>
        </p:txBody>
      </p:sp>
      <p:cxnSp>
        <p:nvCxnSpPr>
          <p:cNvPr id="12" name="直接连接符 11"/>
          <p:cNvCxnSpPr/>
          <p:nvPr>
            <p:custDataLst>
              <p:tags r:id="rId6"/>
            </p:custDataLst>
          </p:nvPr>
        </p:nvCxnSpPr>
        <p:spPr bwMode="auto">
          <a:xfrm flipV="1">
            <a:off x="1473767" y="857232"/>
            <a:ext cx="1335291" cy="2582"/>
          </a:xfrm>
          <a:prstGeom prst="line">
            <a:avLst/>
          </a:prstGeom>
          <a:ln>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6" name="文本框 5"/>
          <p:cNvSpPr txBox="1"/>
          <p:nvPr>
            <p:custDataLst>
              <p:tags r:id="rId7"/>
            </p:custDataLst>
          </p:nvPr>
        </p:nvSpPr>
        <p:spPr>
          <a:xfrm>
            <a:off x="118745" y="857250"/>
            <a:ext cx="4349750" cy="2168525"/>
          </a:xfrm>
          <a:prstGeom prst="rect">
            <a:avLst/>
          </a:prstGeom>
          <a:noFill/>
        </p:spPr>
        <p:txBody>
          <a:bodyPr wrap="square" rtlCol="0">
            <a:spAutoFit/>
          </a:bodyPr>
          <a:p>
            <a:pPr>
              <a:lnSpc>
                <a:spcPct val="150000"/>
              </a:lnSpc>
            </a:pPr>
            <a:r>
              <a:rPr lang="en-US" altLang="zh-CN" b="1">
                <a:latin typeface="微软雅黑" panose="020B0503020204020204" pitchFamily="34" charset="-122"/>
                <a:ea typeface="微软雅黑" panose="020B0503020204020204" pitchFamily="34" charset="-122"/>
                <a:cs typeface="微软雅黑" panose="020B0503020204020204" pitchFamily="34" charset="-122"/>
              </a:rPr>
              <a:t>6</a:t>
            </a:r>
            <a:r>
              <a:rPr lang="zh-CN" altLang="en-US" b="1">
                <a:latin typeface="微软雅黑" panose="020B0503020204020204" pitchFamily="34" charset="-122"/>
                <a:ea typeface="微软雅黑" panose="020B0503020204020204" pitchFamily="34" charset="-122"/>
                <a:cs typeface="微软雅黑" panose="020B0503020204020204" pitchFamily="34" charset="-122"/>
              </a:rPr>
              <a:t>）滚动功能部件全球重点公司</a:t>
            </a:r>
            <a:r>
              <a:rPr lang="en-US" altLang="zh-CN" b="1">
                <a:latin typeface="微软雅黑" panose="020B0503020204020204" pitchFamily="34" charset="-122"/>
                <a:ea typeface="微软雅黑" panose="020B0503020204020204" pitchFamily="34" charset="-122"/>
                <a:cs typeface="微软雅黑" panose="020B0503020204020204" pitchFamily="34" charset="-122"/>
              </a:rPr>
              <a:t>--</a:t>
            </a:r>
            <a:r>
              <a:rPr lang="zh-CN" altLang="en-US" b="1">
                <a:latin typeface="微软雅黑" panose="020B0503020204020204" pitchFamily="34" charset="-122"/>
                <a:ea typeface="微软雅黑" panose="020B0503020204020204" pitchFamily="34" charset="-122"/>
                <a:cs typeface="微软雅黑" panose="020B0503020204020204" pitchFamily="34" charset="-122"/>
              </a:rPr>
              <a:t>博世力士乐，</a:t>
            </a:r>
            <a:r>
              <a:rPr lang="zh-CN" b="1">
                <a:latin typeface="微软雅黑" panose="020B0503020204020204" pitchFamily="34" charset="-122"/>
                <a:ea typeface="微软雅黑" panose="020B0503020204020204" pitchFamily="34" charset="-122"/>
                <a:cs typeface="微软雅黑" panose="020B0503020204020204" pitchFamily="34" charset="-122"/>
              </a:rPr>
              <a:t>滚柱丝杠是近</a:t>
            </a:r>
            <a:r>
              <a:rPr lang="en-US" altLang="zh-CN" b="1">
                <a:latin typeface="微软雅黑" panose="020B0503020204020204" pitchFamily="34" charset="-122"/>
                <a:ea typeface="微软雅黑" panose="020B0503020204020204" pitchFamily="34" charset="-122"/>
                <a:cs typeface="微软雅黑" panose="020B0503020204020204" pitchFamily="34" charset="-122"/>
              </a:rPr>
              <a:t>10</a:t>
            </a:r>
            <a:r>
              <a:rPr lang="zh-CN" altLang="en-US" b="1">
                <a:latin typeface="微软雅黑" panose="020B0503020204020204" pitchFamily="34" charset="-122"/>
                <a:ea typeface="微软雅黑" panose="020B0503020204020204" pitchFamily="34" charset="-122"/>
                <a:cs typeface="微软雅黑" panose="020B0503020204020204" pitchFamily="34" charset="-122"/>
              </a:rPr>
              <a:t>年内推出产品，采用轧制成型工艺，国内售价较低，主要销售与工业机械传动领域，如注塑机、伺服压力机，无法用于高精度、高寿命场景。</a:t>
            </a:r>
            <a:endParaRPr lang="zh-CN" altLang="en-US" b="1">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custDataLst>
              <p:tags r:id="rId1"/>
            </p:custDataLst>
          </p:nvPr>
        </p:nvPicPr>
        <p:blipFill>
          <a:blip r:embed="rId2"/>
          <a:stretch>
            <a:fillRect/>
          </a:stretch>
        </p:blipFill>
        <p:spPr>
          <a:xfrm>
            <a:off x="3354705" y="4077335"/>
            <a:ext cx="8284210" cy="2797175"/>
          </a:xfrm>
          <a:prstGeom prst="rect">
            <a:avLst/>
          </a:prstGeom>
        </p:spPr>
      </p:pic>
      <p:pic>
        <p:nvPicPr>
          <p:cNvPr id="3" name="图片 2"/>
          <p:cNvPicPr>
            <a:picLocks noChangeAspect="1"/>
          </p:cNvPicPr>
          <p:nvPr>
            <p:custDataLst>
              <p:tags r:id="rId3"/>
            </p:custDataLst>
          </p:nvPr>
        </p:nvPicPr>
        <p:blipFill>
          <a:blip r:embed="rId4"/>
          <a:stretch>
            <a:fillRect/>
          </a:stretch>
        </p:blipFill>
        <p:spPr>
          <a:xfrm>
            <a:off x="4655185" y="-27305"/>
            <a:ext cx="6902450" cy="4086225"/>
          </a:xfrm>
          <a:prstGeom prst="rect">
            <a:avLst/>
          </a:prstGeom>
        </p:spPr>
      </p:pic>
      <p:sp>
        <p:nvSpPr>
          <p:cNvPr id="9" name="平行四边形 4"/>
          <p:cNvSpPr>
            <a:spLocks noChangeArrowheads="1"/>
          </p:cNvSpPr>
          <p:nvPr>
            <p:custDataLst>
              <p:tags r:id="rId5"/>
            </p:custDataLst>
          </p:nvPr>
        </p:nvSpPr>
        <p:spPr bwMode="auto">
          <a:xfrm>
            <a:off x="1304991" y="352163"/>
            <a:ext cx="127838" cy="534941"/>
          </a:xfrm>
          <a:prstGeom prst="rect">
            <a:avLst/>
          </a:prstGeom>
          <a:solidFill>
            <a:srgbClr val="62BCF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dirty="0"/>
          </a:p>
        </p:txBody>
      </p:sp>
      <p:sp>
        <p:nvSpPr>
          <p:cNvPr id="10" name="文本框 5"/>
          <p:cNvSpPr txBox="1">
            <a:spLocks noChangeArrowheads="1"/>
          </p:cNvSpPr>
          <p:nvPr>
            <p:custDataLst>
              <p:tags r:id="rId6"/>
            </p:custDataLst>
          </p:nvPr>
        </p:nvSpPr>
        <p:spPr bwMode="auto">
          <a:xfrm>
            <a:off x="0" y="354842"/>
            <a:ext cx="1255430" cy="521970"/>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en-US" altLang="zh-CN" b="1" dirty="0" smtClean="0">
                <a:solidFill>
                  <a:srgbClr val="FFFFFF"/>
                </a:solidFill>
                <a:latin typeface="微软雅黑" panose="020B0503020204020204" pitchFamily="34" charset="-122"/>
                <a:ea typeface="微软雅黑" panose="020B0503020204020204" pitchFamily="34" charset="-122"/>
              </a:rPr>
              <a:t>Part1</a:t>
            </a:r>
            <a:endParaRPr lang="zh-CN" altLang="en-US" b="1" dirty="0">
              <a:solidFill>
                <a:srgbClr val="FFFFFF"/>
              </a:solidFill>
              <a:latin typeface="微软雅黑" panose="020B0503020204020204" pitchFamily="34" charset="-122"/>
              <a:ea typeface="微软雅黑" panose="020B0503020204020204" pitchFamily="34" charset="-122"/>
            </a:endParaRPr>
          </a:p>
        </p:txBody>
      </p:sp>
      <p:sp>
        <p:nvSpPr>
          <p:cNvPr id="11" name="矩形 6"/>
          <p:cNvSpPr>
            <a:spLocks noChangeArrowheads="1"/>
          </p:cNvSpPr>
          <p:nvPr>
            <p:custDataLst>
              <p:tags r:id="rId7"/>
            </p:custDataLst>
          </p:nvPr>
        </p:nvSpPr>
        <p:spPr bwMode="auto">
          <a:xfrm>
            <a:off x="1308860" y="428604"/>
            <a:ext cx="1714512" cy="423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a:buNone/>
            </a:pPr>
            <a:r>
              <a:rPr lang="zh-CN" altLang="en-US" sz="2400" b="1" dirty="0" smtClean="0">
                <a:latin typeface="微软雅黑" panose="020B0503020204020204" pitchFamily="34" charset="-122"/>
                <a:ea typeface="微软雅黑" panose="020B0503020204020204" pitchFamily="34" charset="-122"/>
              </a:rPr>
              <a:t>产业动态</a:t>
            </a:r>
            <a:endParaRPr lang="zh-CN" altLang="en-US" sz="2400" b="1" dirty="0" smtClean="0">
              <a:latin typeface="微软雅黑" panose="020B0503020204020204" pitchFamily="34" charset="-122"/>
              <a:ea typeface="微软雅黑" panose="020B0503020204020204" pitchFamily="34" charset="-122"/>
            </a:endParaRPr>
          </a:p>
        </p:txBody>
      </p:sp>
      <p:cxnSp>
        <p:nvCxnSpPr>
          <p:cNvPr id="12" name="直接连接符 11"/>
          <p:cNvCxnSpPr/>
          <p:nvPr>
            <p:custDataLst>
              <p:tags r:id="rId8"/>
            </p:custDataLst>
          </p:nvPr>
        </p:nvCxnSpPr>
        <p:spPr bwMode="auto">
          <a:xfrm flipV="1">
            <a:off x="1473767" y="857232"/>
            <a:ext cx="1335291" cy="2582"/>
          </a:xfrm>
          <a:prstGeom prst="line">
            <a:avLst/>
          </a:prstGeom>
          <a:ln>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6" name="文本框 5"/>
          <p:cNvSpPr txBox="1"/>
          <p:nvPr>
            <p:custDataLst>
              <p:tags r:id="rId9"/>
            </p:custDataLst>
          </p:nvPr>
        </p:nvSpPr>
        <p:spPr>
          <a:xfrm>
            <a:off x="118745" y="981075"/>
            <a:ext cx="4349750" cy="2584450"/>
          </a:xfrm>
          <a:prstGeom prst="rect">
            <a:avLst/>
          </a:prstGeom>
          <a:noFill/>
        </p:spPr>
        <p:txBody>
          <a:bodyPr wrap="square" rtlCol="0">
            <a:spAutoFit/>
          </a:bodyPr>
          <a:p>
            <a:pPr>
              <a:lnSpc>
                <a:spcPct val="150000"/>
              </a:lnSpc>
            </a:pPr>
            <a:r>
              <a:rPr lang="en-US" altLang="zh-CN" b="1">
                <a:latin typeface="微软雅黑" panose="020B0503020204020204" pitchFamily="34" charset="-122"/>
                <a:ea typeface="微软雅黑" panose="020B0503020204020204" pitchFamily="34" charset="-122"/>
                <a:cs typeface="微软雅黑" panose="020B0503020204020204" pitchFamily="34" charset="-122"/>
              </a:rPr>
              <a:t>7</a:t>
            </a:r>
            <a:r>
              <a:rPr lang="zh-CN" altLang="en-US" b="1">
                <a:latin typeface="微软雅黑" panose="020B0503020204020204" pitchFamily="34" charset="-122"/>
                <a:ea typeface="微软雅黑" panose="020B0503020204020204" pitchFamily="34" charset="-122"/>
                <a:cs typeface="微软雅黑" panose="020B0503020204020204" pitchFamily="34" charset="-122"/>
              </a:rPr>
              <a:t>）</a:t>
            </a:r>
            <a:r>
              <a:rPr lang="zh-CN" b="1">
                <a:latin typeface="微软雅黑" panose="020B0503020204020204" pitchFamily="34" charset="-122"/>
                <a:ea typeface="微软雅黑" panose="020B0503020204020204" pitchFamily="34" charset="-122"/>
                <a:cs typeface="微软雅黑" panose="020B0503020204020204" pitchFamily="34" charset="-122"/>
              </a:rPr>
              <a:t>人形机器人打开丝杠广阔市场，丝杠市场规模预计高达</a:t>
            </a:r>
            <a:r>
              <a:rPr lang="en-US" altLang="zh-CN" b="1">
                <a:latin typeface="微软雅黑" panose="020B0503020204020204" pitchFamily="34" charset="-122"/>
                <a:ea typeface="微软雅黑" panose="020B0503020204020204" pitchFamily="34" charset="-122"/>
                <a:cs typeface="微软雅黑" panose="020B0503020204020204" pitchFamily="34" charset="-122"/>
              </a:rPr>
              <a:t>2800</a:t>
            </a:r>
            <a:r>
              <a:rPr lang="zh-CN" altLang="en-US" b="1">
                <a:latin typeface="微软雅黑" panose="020B0503020204020204" pitchFamily="34" charset="-122"/>
                <a:ea typeface="微软雅黑" panose="020B0503020204020204" pitchFamily="34" charset="-122"/>
                <a:cs typeface="微软雅黑" panose="020B0503020204020204" pitchFamily="34" charset="-122"/>
              </a:rPr>
              <a:t>亿元，</a:t>
            </a:r>
            <a:r>
              <a:rPr lang="zh-CN" b="1">
                <a:latin typeface="微软雅黑" panose="020B0503020204020204" pitchFamily="34" charset="-122"/>
                <a:ea typeface="微软雅黑" panose="020B0503020204020204" pitchFamily="34" charset="-122"/>
                <a:cs typeface="微软雅黑" panose="020B0503020204020204" pitchFamily="34" charset="-122"/>
              </a:rPr>
              <a:t>其采用的反转式行星滚柱丝杠存在降本需求。同时提到具备丝杠制造能力、有较强机加工、磨削加工、热处理等能力的企业，有很好的发展机会。</a:t>
            </a:r>
            <a:endParaRPr lang="en-US" altLang="zh-CN" b="1">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KSO_WM_BEAUTIFY_FLAG" val=""/>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KSO_WM_BEAUTIFY_FLAG" val=""/>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KSO_WM_BEAUTIFY_FLAG" val=""/>
</p:tagLst>
</file>

<file path=ppt/tags/tag78.xml><?xml version="1.0" encoding="utf-8"?>
<p:tagLst xmlns:p="http://schemas.openxmlformats.org/presentationml/2006/main">
  <p:tag name="KSO_WM_BEAUTIFY_FLAG" val=""/>
</p:tagLst>
</file>

<file path=ppt/tags/tag79.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80.xml><?xml version="1.0" encoding="utf-8"?>
<p:tagLst xmlns:p="http://schemas.openxmlformats.org/presentationml/2006/main">
  <p:tag name="KSO_WM_BEAUTIFY_FLAG" val=""/>
</p:tagLst>
</file>

<file path=ppt/tags/tag81.xml><?xml version="1.0" encoding="utf-8"?>
<p:tagLst xmlns:p="http://schemas.openxmlformats.org/presentationml/2006/main">
  <p:tag name="KSO_WM_BEAUTIFY_FLAG" val=""/>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KSO_WM_BEAUTIFY_FLAG" val=""/>
</p:tagLst>
</file>

<file path=ppt/tags/tag84.xml><?xml version="1.0" encoding="utf-8"?>
<p:tagLst xmlns:p="http://schemas.openxmlformats.org/presentationml/2006/main">
  <p:tag name="KSO_WM_BEAUTIFY_FLAG" val=""/>
</p:tagLst>
</file>

<file path=ppt/tags/tag85.xml><?xml version="1.0" encoding="utf-8"?>
<p:tagLst xmlns:p="http://schemas.openxmlformats.org/presentationml/2006/main">
  <p:tag name="KSO_WM_BEAUTIFY_FLAG" val=""/>
</p:tagLst>
</file>

<file path=ppt/tags/tag86.xml><?xml version="1.0" encoding="utf-8"?>
<p:tagLst xmlns:p="http://schemas.openxmlformats.org/presentationml/2006/main">
  <p:tag name="KSO_WM_BEAUTIFY_FLAG" val=""/>
</p:tagLst>
</file>

<file path=ppt/tags/tag87.xml><?xml version="1.0" encoding="utf-8"?>
<p:tagLst xmlns:p="http://schemas.openxmlformats.org/presentationml/2006/main">
  <p:tag name="KSO_WM_BEAUTIFY_FLAG" val=""/>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ags/tag90.xml><?xml version="1.0" encoding="utf-8"?>
<p:tagLst xmlns:p="http://schemas.openxmlformats.org/presentationml/2006/main">
  <p:tag name="COMMONDATA" val="eyJoZGlkIjoiNmVmYTJlNzhmYzQ2NGMyNjlmZTEzZTFiYWJiNjhhMzIifQ=="/>
  <p:tag name="KSO_WPP_MARK_KEY" val="d4b2d62b-b10a-4b38-b840-d1e49fc9332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1158</Words>
  <Application>WPS 演示</Application>
  <PresentationFormat>自定义</PresentationFormat>
  <Paragraphs>108</Paragraphs>
  <Slides>15</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15</vt:i4>
      </vt:variant>
    </vt:vector>
  </HeadingPairs>
  <TitlesOfParts>
    <vt:vector size="22" baseType="lpstr">
      <vt:lpstr>Arial</vt:lpstr>
      <vt:lpstr>宋体</vt:lpstr>
      <vt:lpstr>Wingdings</vt:lpstr>
      <vt:lpstr>Calibri</vt:lpstr>
      <vt:lpstr>微软雅黑</vt:lpstr>
      <vt:lpstr>Arial Unicode MS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fym-wlb</dc:creator>
  <cp:lastModifiedBy>一颗种子</cp:lastModifiedBy>
  <cp:revision>1606</cp:revision>
  <dcterms:created xsi:type="dcterms:W3CDTF">2021-11-29T11:48:00Z</dcterms:created>
  <dcterms:modified xsi:type="dcterms:W3CDTF">2023-07-31T02:37:18Z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417C978C141A42D1B9189676DB58FBA4_13</vt:lpwstr>
  </property>
  <property fmtid="{D5CDD505-2E9C-101B-9397-08002B2CF9AE}" pid="3" name="KSOProductBuildVer">
    <vt:lpwstr>2052-11.1.0.14309</vt:lpwstr>
  </property>
</Properties>
</file>