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69" r:id="rId3"/>
    <p:sldId id="624" r:id="rId4"/>
    <p:sldId id="586" r:id="rId5"/>
    <p:sldId id="585" r:id="rId6"/>
    <p:sldId id="615" r:id="rId7"/>
    <p:sldId id="602" r:id="rId8"/>
    <p:sldId id="607" r:id="rId9"/>
    <p:sldId id="609" r:id="rId10"/>
    <p:sldId id="611" r:id="rId11"/>
    <p:sldId id="612" r:id="rId12"/>
    <p:sldId id="549" r:id="rId13"/>
  </p:sldIdLst>
  <p:sldSz cx="12190095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GFANG" initials="S" lastIdx="14" clrIdx="0"/>
  <p:cmAuthor id="2" name="SONG FANG" initials="S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7BECF"/>
    <a:srgbClr val="558ED5"/>
    <a:srgbClr val="93CDDD"/>
    <a:srgbClr val="005999"/>
    <a:srgbClr val="FFFFFF"/>
    <a:srgbClr val="C6D9F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15" autoAdjust="0"/>
    <p:restoredTop sz="42176" autoAdjust="0"/>
  </p:normalViewPr>
  <p:slideViewPr>
    <p:cSldViewPr showGuides="1">
      <p:cViewPr>
        <p:scale>
          <a:sx n="90" d="100"/>
          <a:sy n="90" d="100"/>
        </p:scale>
        <p:origin x="-312" y="-78"/>
      </p:cViewPr>
      <p:guideLst>
        <p:guide orient="horz" pos="2128"/>
        <p:guide pos="3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837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58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F3699-0C7A-4676-8F1F-FF76DD8A7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0531-F946-42B5-A20D-0DC793454B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1BA7-E818-47FE-8430-7C17E8C8CC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6E667-B71C-4A2E-8403-773D2E0DB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226757" y="2026363"/>
            <a:ext cx="4712570" cy="3526001"/>
          </a:xfrm>
          <a:custGeom>
            <a:avLst/>
            <a:gdLst>
              <a:gd name="connsiteX0" fmla="*/ 735567 w 4713306"/>
              <a:gd name="connsiteY0" fmla="*/ 2984958 h 3526001"/>
              <a:gd name="connsiteX1" fmla="*/ 4713306 w 4713306"/>
              <a:gd name="connsiteY1" fmla="*/ 2984958 h 3526001"/>
              <a:gd name="connsiteX2" fmla="*/ 4578045 w 4713306"/>
              <a:gd name="connsiteY2" fmla="*/ 3526001 h 3526001"/>
              <a:gd name="connsiteX3" fmla="*/ 600306 w 4713306"/>
              <a:gd name="connsiteY3" fmla="*/ 3526001 h 3526001"/>
              <a:gd name="connsiteX4" fmla="*/ 135261 w 4713306"/>
              <a:gd name="connsiteY4" fmla="*/ 2387967 h 3526001"/>
              <a:gd name="connsiteX5" fmla="*/ 4113000 w 4713306"/>
              <a:gd name="connsiteY5" fmla="*/ 2387967 h 3526001"/>
              <a:gd name="connsiteX6" fmla="*/ 3977739 w 4713306"/>
              <a:gd name="connsiteY6" fmla="*/ 2929010 h 3526001"/>
              <a:gd name="connsiteX7" fmla="*/ 0 w 4713306"/>
              <a:gd name="connsiteY7" fmla="*/ 2929010 h 3526001"/>
              <a:gd name="connsiteX8" fmla="*/ 735567 w 4713306"/>
              <a:gd name="connsiteY8" fmla="*/ 1790975 h 3526001"/>
              <a:gd name="connsiteX9" fmla="*/ 4713306 w 4713306"/>
              <a:gd name="connsiteY9" fmla="*/ 1790975 h 3526001"/>
              <a:gd name="connsiteX10" fmla="*/ 4578045 w 4713306"/>
              <a:gd name="connsiteY10" fmla="*/ 2332018 h 3526001"/>
              <a:gd name="connsiteX11" fmla="*/ 600306 w 4713306"/>
              <a:gd name="connsiteY11" fmla="*/ 2332018 h 3526001"/>
              <a:gd name="connsiteX12" fmla="*/ 135262 w 4713306"/>
              <a:gd name="connsiteY12" fmla="*/ 1193984 h 3526001"/>
              <a:gd name="connsiteX13" fmla="*/ 4113000 w 4713306"/>
              <a:gd name="connsiteY13" fmla="*/ 1193984 h 3526001"/>
              <a:gd name="connsiteX14" fmla="*/ 3977739 w 4713306"/>
              <a:gd name="connsiteY14" fmla="*/ 1735027 h 3526001"/>
              <a:gd name="connsiteX15" fmla="*/ 1 w 4713306"/>
              <a:gd name="connsiteY15" fmla="*/ 1735027 h 3526001"/>
              <a:gd name="connsiteX16" fmla="*/ 735567 w 4713306"/>
              <a:gd name="connsiteY16" fmla="*/ 596992 h 3526001"/>
              <a:gd name="connsiteX17" fmla="*/ 4713306 w 4713306"/>
              <a:gd name="connsiteY17" fmla="*/ 596992 h 3526001"/>
              <a:gd name="connsiteX18" fmla="*/ 4578045 w 4713306"/>
              <a:gd name="connsiteY18" fmla="*/ 1138035 h 3526001"/>
              <a:gd name="connsiteX19" fmla="*/ 600307 w 4713306"/>
              <a:gd name="connsiteY19" fmla="*/ 1138035 h 3526001"/>
              <a:gd name="connsiteX20" fmla="*/ 135262 w 4713306"/>
              <a:gd name="connsiteY20" fmla="*/ 0 h 3526001"/>
              <a:gd name="connsiteX21" fmla="*/ 4113000 w 4713306"/>
              <a:gd name="connsiteY21" fmla="*/ 0 h 3526001"/>
              <a:gd name="connsiteX22" fmla="*/ 3977739 w 4713306"/>
              <a:gd name="connsiteY22" fmla="*/ 541043 h 3526001"/>
              <a:gd name="connsiteX23" fmla="*/ 1 w 4713306"/>
              <a:gd name="connsiteY23" fmla="*/ 541043 h 352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13306" h="3526001">
                <a:moveTo>
                  <a:pt x="735567" y="2984958"/>
                </a:moveTo>
                <a:lnTo>
                  <a:pt x="4713306" y="2984958"/>
                </a:lnTo>
                <a:lnTo>
                  <a:pt x="4578045" y="3526001"/>
                </a:lnTo>
                <a:lnTo>
                  <a:pt x="600306" y="3526001"/>
                </a:lnTo>
                <a:close/>
                <a:moveTo>
                  <a:pt x="135261" y="2387967"/>
                </a:moveTo>
                <a:lnTo>
                  <a:pt x="4113000" y="2387967"/>
                </a:lnTo>
                <a:lnTo>
                  <a:pt x="3977739" y="2929010"/>
                </a:lnTo>
                <a:lnTo>
                  <a:pt x="0" y="2929010"/>
                </a:lnTo>
                <a:close/>
                <a:moveTo>
                  <a:pt x="735567" y="1790975"/>
                </a:moveTo>
                <a:lnTo>
                  <a:pt x="4713306" y="1790975"/>
                </a:lnTo>
                <a:lnTo>
                  <a:pt x="4578045" y="2332018"/>
                </a:lnTo>
                <a:lnTo>
                  <a:pt x="600306" y="2332018"/>
                </a:lnTo>
                <a:close/>
                <a:moveTo>
                  <a:pt x="135262" y="1193984"/>
                </a:moveTo>
                <a:lnTo>
                  <a:pt x="4113000" y="1193984"/>
                </a:lnTo>
                <a:lnTo>
                  <a:pt x="3977739" y="1735027"/>
                </a:lnTo>
                <a:lnTo>
                  <a:pt x="1" y="1735027"/>
                </a:lnTo>
                <a:close/>
                <a:moveTo>
                  <a:pt x="735567" y="596992"/>
                </a:moveTo>
                <a:lnTo>
                  <a:pt x="4713306" y="596992"/>
                </a:lnTo>
                <a:lnTo>
                  <a:pt x="4578045" y="1138035"/>
                </a:lnTo>
                <a:lnTo>
                  <a:pt x="600307" y="1138035"/>
                </a:lnTo>
                <a:close/>
                <a:moveTo>
                  <a:pt x="135262" y="0"/>
                </a:moveTo>
                <a:lnTo>
                  <a:pt x="4113000" y="0"/>
                </a:lnTo>
                <a:lnTo>
                  <a:pt x="3977739" y="541043"/>
                </a:lnTo>
                <a:lnTo>
                  <a:pt x="1" y="541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56.xml"/><Relationship Id="rId7" Type="http://schemas.openxmlformats.org/officeDocument/2006/relationships/image" Target="../media/image15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23.xml"/><Relationship Id="rId7" Type="http://schemas.openxmlformats.org/officeDocument/2006/relationships/image" Target="../media/image7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3.xml"/><Relationship Id="rId6" Type="http://schemas.openxmlformats.org/officeDocument/2006/relationships/image" Target="../media/image13.png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71" y="116840"/>
            <a:ext cx="7479326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8255" y="1697990"/>
            <a:ext cx="12182475" cy="3287395"/>
          </a:xfrm>
          <a:prstGeom prst="rect">
            <a:avLst/>
          </a:prstGeom>
          <a:solidFill>
            <a:srgbClr val="0070C0">
              <a:alpha val="21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lum bright="42000" contrast="-48000"/>
          </a:blip>
          <a:stretch>
            <a:fillRect/>
          </a:stretch>
        </p:blipFill>
        <p:spPr>
          <a:xfrm>
            <a:off x="-6985" y="-142900"/>
            <a:ext cx="12205335" cy="3301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0" y="6172200"/>
            <a:ext cx="12190413" cy="4000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18711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：杨慧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43314"/>
            <a:ext cx="12190413" cy="830997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产业动态信息汇总</a:t>
            </a:r>
            <a:endParaRPr lang="en-US" altLang="zh-CN" sz="4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62890" y="1052195"/>
            <a:ext cx="3925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、多级丝杠实现大行程专利与我司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套接丝杠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的技术原理比较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平行四边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06850" y="188595"/>
            <a:ext cx="6393180" cy="2301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06850" y="2370455"/>
            <a:ext cx="6783070" cy="44303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4"/>
          <p:cNvSpPr>
            <a:spLocks noChangeArrowheads="1"/>
          </p:cNvSpPr>
          <p:nvPr/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Part4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523174" y="357166"/>
            <a:ext cx="2071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次步发展建议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1473767" y="857232"/>
            <a:ext cx="2121109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85520" y="2348865"/>
            <a:ext cx="1007237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、持续关注杭州新剑行星滚柱丝杠相关新专利申请情况，将已有专利发给技术同事，参考学习其在丝杠简化结构、提高效率、节省空间等方面的思路；</a:t>
            </a:r>
            <a:endParaRPr lang="zh-CN" sz="1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590" y="1684020"/>
            <a:ext cx="101771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、持续关注新布局滚动功能部件的企业，了解产品应用方向和申请专利情况；</a:t>
            </a:r>
            <a:endParaRPr lang="zh-CN" altLang="en-US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5365" y="3429000"/>
            <a:ext cx="1007237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、与技术沟通</a:t>
            </a: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“一种大行程多级自锁防粘死电动伸缩机构”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与我司申请的</a:t>
            </a: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套接专利</a:t>
            </a:r>
            <a:r>
              <a:rPr lang="en-US" altLang="zh-CN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实现大行程技术原理，是否有可借鉴的地方。</a:t>
            </a:r>
            <a:endParaRPr lang="en-US" altLang="zh-CN" sz="1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444"/>
          <a:stretch>
            <a:fillRect/>
          </a:stretch>
        </p:blipFill>
        <p:spPr>
          <a:xfrm>
            <a:off x="3214370" y="45085"/>
            <a:ext cx="8064500" cy="3039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6646"/>
          <a:stretch>
            <a:fillRect/>
          </a:stretch>
        </p:blipFill>
        <p:spPr>
          <a:xfrm>
            <a:off x="3934460" y="2780665"/>
            <a:ext cx="6290945" cy="3995420"/>
          </a:xfrm>
          <a:prstGeom prst="rect">
            <a:avLst/>
          </a:prstGeom>
        </p:spPr>
      </p:pic>
      <p:sp>
        <p:nvSpPr>
          <p:cNvPr id="9" name="平行四边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Part1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政策动态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406400" y="1005840"/>
            <a:ext cx="36391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、山西新能源政策</a:t>
            </a:r>
            <a:endParaRPr lang="en-US" altLang="zh-CN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6400" y="1005840"/>
            <a:ext cx="3639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、杭州新剑终止新三板挂牌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560" y="60325"/>
            <a:ext cx="6906895" cy="68332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6355" y="1124585"/>
            <a:ext cx="34226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2.2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、上市公司汇川技术布局滚动功能部件领域，目前主要还是机床、工业机器人、汽车注塑机等领域使用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69005" y="260350"/>
            <a:ext cx="8721090" cy="60432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Part2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产业动态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06400" y="876300"/>
            <a:ext cx="36391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汇川技术官网滚珠丝杠介绍</a:t>
            </a:r>
            <a:endParaRPr lang="zh-CN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54735" y="1484630"/>
            <a:ext cx="9478010" cy="4764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17436" b="24410"/>
          <a:stretch>
            <a:fillRect/>
          </a:stretch>
        </p:blipFill>
        <p:spPr>
          <a:xfrm>
            <a:off x="2854960" y="5156835"/>
            <a:ext cx="5806440" cy="14401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55185" y="44450"/>
            <a:ext cx="6607810" cy="3016885"/>
          </a:xfrm>
          <a:prstGeom prst="rect">
            <a:avLst/>
          </a:prstGeom>
        </p:spPr>
      </p:pic>
      <p:sp>
        <p:nvSpPr>
          <p:cNvPr id="9" name="平行四边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10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0" y="980440"/>
            <a:ext cx="488061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、杭州新剑传动滚柱丝杠相关专利申请情况</a:t>
            </a:r>
            <a:endParaRPr lang="zh-CN" altLang="en-US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79240" y="1700530"/>
            <a:ext cx="8031480" cy="5059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3230" y="1762760"/>
            <a:ext cx="3155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）提高行星滚柱丝杠效率、节省安装空间的专利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07075" y="1196340"/>
            <a:ext cx="6409690" cy="48031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06400" y="1196340"/>
            <a:ext cx="3155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）提高行星滚柱丝杠效率、节省安装空间、降本的专利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355" y="1579880"/>
            <a:ext cx="7131050" cy="45935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30905" y="1376680"/>
            <a:ext cx="8712835" cy="464883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406400" y="1196340"/>
            <a:ext cx="31553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）实现行星滚柱丝杠结构在重载条件下不打滑，实现高精度、高速度重载、长寿命工程需求；可实现模块化设计等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平行四边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4991" y="352163"/>
            <a:ext cx="127838" cy="534941"/>
          </a:xfrm>
          <a:prstGeom prst="rect">
            <a:avLst/>
          </a:prstGeom>
          <a:solidFill>
            <a:srgbClr val="62BC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/>
          </a:p>
        </p:txBody>
      </p:sp>
      <p:sp>
        <p:nvSpPr>
          <p:cNvPr id="3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54842"/>
            <a:ext cx="1255430" cy="52197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Part3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860" y="428604"/>
            <a:ext cx="1714512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专利情况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 bwMode="auto">
          <a:xfrm flipV="1">
            <a:off x="1473767" y="857232"/>
            <a:ext cx="1335291" cy="258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262255" y="1124585"/>
            <a:ext cx="27793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）行星滚柱丝杠标准化提升、相关零部件加工难度角度，进一步降本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24505" y="1027430"/>
            <a:ext cx="9165590" cy="4872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COMMONDATA" val="eyJoZGlkIjoiNDE0NTliN2M2MTQ2MjVjMGI0YjhiODgwYzQ4YmYwNzMifQ=="/>
  <p:tag name="KSO_WPP_MARK_KEY" val="d4b2d62b-b10a-4b38-b840-d1e49fc9332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WPS 演示</Application>
  <PresentationFormat>自定义</PresentationFormat>
  <Paragraphs>71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fym-wlb</dc:creator>
  <cp:lastModifiedBy>Administrator</cp:lastModifiedBy>
  <cp:revision>1573</cp:revision>
  <dcterms:created xsi:type="dcterms:W3CDTF">2021-11-29T11:48:00Z</dcterms:created>
  <dcterms:modified xsi:type="dcterms:W3CDTF">2023-07-24T07:18:33Z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417C978C141A42D1B9189676DB58FBA4_13</vt:lpwstr>
  </property>
  <property fmtid="{D5CDD505-2E9C-101B-9397-08002B2CF9AE}" pid="3" name="KSOProductBuildVer">
    <vt:lpwstr>2052-11.1.0.14309</vt:lpwstr>
  </property>
</Properties>
</file>