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69" r:id="rId3"/>
    <p:sldId id="586" r:id="rId4"/>
    <p:sldId id="585" r:id="rId5"/>
    <p:sldId id="615" r:id="rId6"/>
    <p:sldId id="602" r:id="rId7"/>
    <p:sldId id="606" r:id="rId8"/>
    <p:sldId id="607" r:id="rId9"/>
    <p:sldId id="609" r:id="rId10"/>
    <p:sldId id="611" r:id="rId11"/>
    <p:sldId id="612" r:id="rId12"/>
    <p:sldId id="613" r:id="rId13"/>
    <p:sldId id="549" r:id="rId14"/>
  </p:sldIdLst>
  <p:sldSz cx="12190095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8" userDrawn="1">
          <p15:clr>
            <a:srgbClr val="A4A3A4"/>
          </p15:clr>
        </p15:guide>
        <p15:guide id="2" pos="379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GFANG" initials="S" lastIdx="14" clrIdx="0"/>
  <p:cmAuthor id="2" name="SONG FANG" initials="SF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7BECF"/>
    <a:srgbClr val="558ED5"/>
    <a:srgbClr val="93CDDD"/>
    <a:srgbClr val="005999"/>
    <a:srgbClr val="FFFFFF"/>
    <a:srgbClr val="C6D9F1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715" autoAdjust="0"/>
    <p:restoredTop sz="42176" autoAdjust="0"/>
  </p:normalViewPr>
  <p:slideViewPr>
    <p:cSldViewPr showGuides="1">
      <p:cViewPr>
        <p:scale>
          <a:sx n="90" d="100"/>
          <a:sy n="90" d="100"/>
        </p:scale>
        <p:origin x="-312" y="-78"/>
      </p:cViewPr>
      <p:guideLst>
        <p:guide orient="horz" pos="2128"/>
        <p:guide pos="379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880" y="-108"/>
      </p:cViewPr>
      <p:guideLst>
        <p:guide orient="horz" pos="2837"/>
        <p:guide pos="21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67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F3699-0C7A-4676-8F1F-FF76DD8A7D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30531-F946-42B5-A20D-0DC793454B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81BA7-E818-47FE-8430-7C17E8C8CC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6E667-B71C-4A2E-8403-773D2E0DB0F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1226757" y="2026363"/>
            <a:ext cx="4712570" cy="3526001"/>
          </a:xfrm>
          <a:custGeom>
            <a:avLst/>
            <a:gdLst>
              <a:gd name="connsiteX0" fmla="*/ 735567 w 4713306"/>
              <a:gd name="connsiteY0" fmla="*/ 2984958 h 3526001"/>
              <a:gd name="connsiteX1" fmla="*/ 4713306 w 4713306"/>
              <a:gd name="connsiteY1" fmla="*/ 2984958 h 3526001"/>
              <a:gd name="connsiteX2" fmla="*/ 4578045 w 4713306"/>
              <a:gd name="connsiteY2" fmla="*/ 3526001 h 3526001"/>
              <a:gd name="connsiteX3" fmla="*/ 600306 w 4713306"/>
              <a:gd name="connsiteY3" fmla="*/ 3526001 h 3526001"/>
              <a:gd name="connsiteX4" fmla="*/ 135261 w 4713306"/>
              <a:gd name="connsiteY4" fmla="*/ 2387967 h 3526001"/>
              <a:gd name="connsiteX5" fmla="*/ 4113000 w 4713306"/>
              <a:gd name="connsiteY5" fmla="*/ 2387967 h 3526001"/>
              <a:gd name="connsiteX6" fmla="*/ 3977739 w 4713306"/>
              <a:gd name="connsiteY6" fmla="*/ 2929010 h 3526001"/>
              <a:gd name="connsiteX7" fmla="*/ 0 w 4713306"/>
              <a:gd name="connsiteY7" fmla="*/ 2929010 h 3526001"/>
              <a:gd name="connsiteX8" fmla="*/ 735567 w 4713306"/>
              <a:gd name="connsiteY8" fmla="*/ 1790975 h 3526001"/>
              <a:gd name="connsiteX9" fmla="*/ 4713306 w 4713306"/>
              <a:gd name="connsiteY9" fmla="*/ 1790975 h 3526001"/>
              <a:gd name="connsiteX10" fmla="*/ 4578045 w 4713306"/>
              <a:gd name="connsiteY10" fmla="*/ 2332018 h 3526001"/>
              <a:gd name="connsiteX11" fmla="*/ 600306 w 4713306"/>
              <a:gd name="connsiteY11" fmla="*/ 2332018 h 3526001"/>
              <a:gd name="connsiteX12" fmla="*/ 135262 w 4713306"/>
              <a:gd name="connsiteY12" fmla="*/ 1193984 h 3526001"/>
              <a:gd name="connsiteX13" fmla="*/ 4113000 w 4713306"/>
              <a:gd name="connsiteY13" fmla="*/ 1193984 h 3526001"/>
              <a:gd name="connsiteX14" fmla="*/ 3977739 w 4713306"/>
              <a:gd name="connsiteY14" fmla="*/ 1735027 h 3526001"/>
              <a:gd name="connsiteX15" fmla="*/ 1 w 4713306"/>
              <a:gd name="connsiteY15" fmla="*/ 1735027 h 3526001"/>
              <a:gd name="connsiteX16" fmla="*/ 735567 w 4713306"/>
              <a:gd name="connsiteY16" fmla="*/ 596992 h 3526001"/>
              <a:gd name="connsiteX17" fmla="*/ 4713306 w 4713306"/>
              <a:gd name="connsiteY17" fmla="*/ 596992 h 3526001"/>
              <a:gd name="connsiteX18" fmla="*/ 4578045 w 4713306"/>
              <a:gd name="connsiteY18" fmla="*/ 1138035 h 3526001"/>
              <a:gd name="connsiteX19" fmla="*/ 600307 w 4713306"/>
              <a:gd name="connsiteY19" fmla="*/ 1138035 h 3526001"/>
              <a:gd name="connsiteX20" fmla="*/ 135262 w 4713306"/>
              <a:gd name="connsiteY20" fmla="*/ 0 h 3526001"/>
              <a:gd name="connsiteX21" fmla="*/ 4113000 w 4713306"/>
              <a:gd name="connsiteY21" fmla="*/ 0 h 3526001"/>
              <a:gd name="connsiteX22" fmla="*/ 3977739 w 4713306"/>
              <a:gd name="connsiteY22" fmla="*/ 541043 h 3526001"/>
              <a:gd name="connsiteX23" fmla="*/ 1 w 4713306"/>
              <a:gd name="connsiteY23" fmla="*/ 541043 h 352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13306" h="3526001">
                <a:moveTo>
                  <a:pt x="735567" y="2984958"/>
                </a:moveTo>
                <a:lnTo>
                  <a:pt x="4713306" y="2984958"/>
                </a:lnTo>
                <a:lnTo>
                  <a:pt x="4578045" y="3526001"/>
                </a:lnTo>
                <a:lnTo>
                  <a:pt x="600306" y="3526001"/>
                </a:lnTo>
                <a:close/>
                <a:moveTo>
                  <a:pt x="135261" y="2387967"/>
                </a:moveTo>
                <a:lnTo>
                  <a:pt x="4113000" y="2387967"/>
                </a:lnTo>
                <a:lnTo>
                  <a:pt x="3977739" y="2929010"/>
                </a:lnTo>
                <a:lnTo>
                  <a:pt x="0" y="2929010"/>
                </a:lnTo>
                <a:close/>
                <a:moveTo>
                  <a:pt x="735567" y="1790975"/>
                </a:moveTo>
                <a:lnTo>
                  <a:pt x="4713306" y="1790975"/>
                </a:lnTo>
                <a:lnTo>
                  <a:pt x="4578045" y="2332018"/>
                </a:lnTo>
                <a:lnTo>
                  <a:pt x="600306" y="2332018"/>
                </a:lnTo>
                <a:close/>
                <a:moveTo>
                  <a:pt x="135262" y="1193984"/>
                </a:moveTo>
                <a:lnTo>
                  <a:pt x="4113000" y="1193984"/>
                </a:lnTo>
                <a:lnTo>
                  <a:pt x="3977739" y="1735027"/>
                </a:lnTo>
                <a:lnTo>
                  <a:pt x="1" y="1735027"/>
                </a:lnTo>
                <a:close/>
                <a:moveTo>
                  <a:pt x="735567" y="596992"/>
                </a:moveTo>
                <a:lnTo>
                  <a:pt x="4713306" y="596992"/>
                </a:lnTo>
                <a:lnTo>
                  <a:pt x="4578045" y="1138035"/>
                </a:lnTo>
                <a:lnTo>
                  <a:pt x="600307" y="1138035"/>
                </a:lnTo>
                <a:close/>
                <a:moveTo>
                  <a:pt x="135262" y="0"/>
                </a:moveTo>
                <a:lnTo>
                  <a:pt x="4113000" y="0"/>
                </a:lnTo>
                <a:lnTo>
                  <a:pt x="3977739" y="541043"/>
                </a:lnTo>
                <a:lnTo>
                  <a:pt x="1" y="5410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image" Target="../media/image17.png"/><Relationship Id="rId3" Type="http://schemas.openxmlformats.org/officeDocument/2006/relationships/tags" Target="../tags/tag54.xml"/><Relationship Id="rId2" Type="http://schemas.openxmlformats.org/officeDocument/2006/relationships/image" Target="../media/image16.png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5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image" Target="../media/image18.png"/><Relationship Id="rId1" Type="http://schemas.openxmlformats.org/officeDocument/2006/relationships/tags" Target="../tags/tag6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6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image" Target="../media/image7.png"/><Relationship Id="rId5" Type="http://schemas.openxmlformats.org/officeDocument/2006/relationships/tags" Target="../tags/tag13.xml"/><Relationship Id="rId4" Type="http://schemas.openxmlformats.org/officeDocument/2006/relationships/image" Target="../media/image6.png"/><Relationship Id="rId3" Type="http://schemas.openxmlformats.org/officeDocument/2006/relationships/tags" Target="../tags/tag12.xml"/><Relationship Id="rId2" Type="http://schemas.openxmlformats.org/officeDocument/2006/relationships/image" Target="../media/image5.png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18.xml"/><Relationship Id="rId10" Type="http://schemas.openxmlformats.org/officeDocument/2006/relationships/tags" Target="../tags/tag17.xml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24.xml"/><Relationship Id="rId6" Type="http://schemas.openxmlformats.org/officeDocument/2006/relationships/image" Target="../media/image8.png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image" Target="../media/image10.png"/><Relationship Id="rId7" Type="http://schemas.openxmlformats.org/officeDocument/2006/relationships/tags" Target="../tags/tag30.xml"/><Relationship Id="rId6" Type="http://schemas.openxmlformats.org/officeDocument/2006/relationships/image" Target="../media/image9.png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32.xml"/><Relationship Id="rId1" Type="http://schemas.openxmlformats.org/officeDocument/2006/relationships/tags" Target="../tags/tag2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image" Target="../media/image12.png"/><Relationship Id="rId7" Type="http://schemas.openxmlformats.org/officeDocument/2006/relationships/tags" Target="../tags/tag38.xml"/><Relationship Id="rId6" Type="http://schemas.openxmlformats.org/officeDocument/2006/relationships/image" Target="../media/image11.png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image" Target="../media/image14.png"/><Relationship Id="rId7" Type="http://schemas.openxmlformats.org/officeDocument/2006/relationships/tags" Target="../tags/tag45.xml"/><Relationship Id="rId6" Type="http://schemas.openxmlformats.org/officeDocument/2006/relationships/image" Target="../media/image13.png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4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image" Target="../media/image15.png"/><Relationship Id="rId1" Type="http://schemas.openxmlformats.org/officeDocument/2006/relationships/tags" Target="../tags/tag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271" y="116840"/>
            <a:ext cx="7479326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 bwMode="auto">
          <a:xfrm>
            <a:off x="8255" y="1697990"/>
            <a:ext cx="12182475" cy="3287395"/>
          </a:xfrm>
          <a:prstGeom prst="rect">
            <a:avLst/>
          </a:prstGeom>
          <a:solidFill>
            <a:srgbClr val="0070C0">
              <a:alpha val="21000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lum bright="42000" contrast="-48000"/>
          </a:blip>
          <a:stretch>
            <a:fillRect/>
          </a:stretch>
        </p:blipFill>
        <p:spPr>
          <a:xfrm>
            <a:off x="-6985" y="-142900"/>
            <a:ext cx="12205335" cy="330136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 bwMode="auto">
          <a:xfrm>
            <a:off x="0" y="6172200"/>
            <a:ext cx="12190413" cy="40005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18711" y="564357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：杨慧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643314"/>
            <a:ext cx="12190413" cy="830997"/>
          </a:xfrm>
          <a:prstGeom prst="rect">
            <a:avLst/>
          </a:prstGeom>
          <a:solidFill>
            <a:schemeClr val="bg1">
              <a:alpha val="2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产业动态信息汇总</a:t>
            </a:r>
            <a:endParaRPr lang="en-US" altLang="zh-CN" sz="48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42390" y="428625"/>
            <a:ext cx="9521190" cy="57899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14780" y="5445125"/>
            <a:ext cx="8763000" cy="9906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90500" y="1340485"/>
            <a:ext cx="319151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）丝杆和螺母</a:t>
            </a:r>
            <a:r>
              <a:rPr lang="zh-CN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核心技术情况</a:t>
            </a:r>
            <a:endParaRPr lang="zh-CN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平行四边形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10" name="文本框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354842"/>
            <a:ext cx="1255430" cy="52197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Part1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308860" y="428604"/>
            <a:ext cx="1714512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产业动态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9"/>
            </p:custDataLst>
          </p:nvPr>
        </p:nvCxnSpPr>
        <p:spPr bwMode="auto">
          <a:xfrm flipV="1">
            <a:off x="1473767" y="857232"/>
            <a:ext cx="1335291" cy="2582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34820" y="1700530"/>
            <a:ext cx="8720455" cy="392557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694690" y="1124585"/>
            <a:ext cx="468503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en-US" altLang="zh-CN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</a:t>
            </a:r>
            <a:r>
              <a:rPr lang="zh-CN" altLang="en-US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型丝杠和微型行星滚柱丝杠技术能力</a:t>
            </a:r>
            <a:endParaRPr lang="zh-CN" altLang="en-US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平行四边形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10" name="文本框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354842"/>
            <a:ext cx="1255430" cy="52197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Part1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08860" y="428604"/>
            <a:ext cx="1714512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产业动态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7"/>
            </p:custDataLst>
          </p:nvPr>
        </p:nvCxnSpPr>
        <p:spPr bwMode="auto">
          <a:xfrm flipV="1">
            <a:off x="1473767" y="857232"/>
            <a:ext cx="1335291" cy="2582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4"/>
          <p:cNvSpPr>
            <a:spLocks noChangeArrowheads="1"/>
          </p:cNvSpPr>
          <p:nvPr/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3" name="文本框 5"/>
          <p:cNvSpPr txBox="1">
            <a:spLocks noChangeArrowheads="1"/>
          </p:cNvSpPr>
          <p:nvPr/>
        </p:nvSpPr>
        <p:spPr bwMode="auto">
          <a:xfrm>
            <a:off x="0" y="354842"/>
            <a:ext cx="1255430" cy="52197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Part2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1523174" y="357166"/>
            <a:ext cx="2071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次步发展建议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 bwMode="auto">
          <a:xfrm flipV="1">
            <a:off x="1473767" y="857232"/>
            <a:ext cx="2121109" cy="2582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982345" y="2708910"/>
            <a:ext cx="10072370" cy="133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、随着行星滚柱丝杠的关注度越来越好，越来越多的企业看好其价值，开始加强宣传和研发。持续关注新竞对状态。同时关注滚柱丝杠非高精密领域的商机，有意加入则加强方向工作的启动开展；抢占先机；</a:t>
            </a:r>
            <a:endParaRPr lang="zh-CN" sz="1800" b="1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2345" y="1412240"/>
            <a:ext cx="101771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、明鑫滚柱丝杠批产工艺成熟后，在成本方面可能存在优势，可持续关注滚柱丝杠的各应用领域未来存在的商机机会；关注人形机器人中行星滚柱丝杠未来降本进展相关报道，我司进行借鉴学习；</a:t>
            </a:r>
            <a:endParaRPr lang="zh-CN" altLang="en-US" b="1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4735" y="4364990"/>
            <a:ext cx="1007237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、天风证券针对鼎智科技线性执行产品分析较全面，可参考其丝杠相关技术经验、生产工艺用料、及自制和外购比例等等，对我司产品低成本制造的启发。</a:t>
            </a:r>
            <a:endParaRPr lang="zh-CN" sz="1800" b="1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平行四边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10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354842"/>
            <a:ext cx="1255430" cy="52197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Part1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08860" y="428604"/>
            <a:ext cx="1714512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产业动态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4"/>
            </p:custDataLst>
          </p:nvPr>
        </p:nvCxnSpPr>
        <p:spPr bwMode="auto">
          <a:xfrm flipV="1">
            <a:off x="1473767" y="857232"/>
            <a:ext cx="1335291" cy="2582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575050" y="188595"/>
            <a:ext cx="8448675" cy="62293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06400" y="1005840"/>
            <a:ext cx="3639185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1.1</a:t>
            </a:r>
            <a:r>
              <a:rPr lang="zh-CN" altLang="en-US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、知名企业纷纷布局人形机器人赛道，引发市场对其核心零部件的关注（浙商证券分析）</a:t>
            </a:r>
            <a:endParaRPr lang="zh-CN" altLang="en-US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平行四边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10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354842"/>
            <a:ext cx="1255430" cy="52197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Part1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08860" y="428604"/>
            <a:ext cx="1714512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产业动态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4"/>
            </p:custDataLst>
          </p:nvPr>
        </p:nvCxnSpPr>
        <p:spPr bwMode="auto">
          <a:xfrm flipV="1">
            <a:off x="1473767" y="857232"/>
            <a:ext cx="1335291" cy="2582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83235" y="2015490"/>
            <a:ext cx="11223625" cy="39541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38835" y="1253490"/>
            <a:ext cx="97536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核心标的提到重点关注价值量占比高</a:t>
            </a:r>
            <a:r>
              <a:rPr lang="en-US" altLang="zh-CN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、国产化空间大、毛利率高的行星滚柱丝杠</a:t>
            </a:r>
            <a:endParaRPr lang="zh-CN" altLang="en-US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50995" y="45085"/>
            <a:ext cx="7082155" cy="2686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82980" y="2731135"/>
            <a:ext cx="11243310" cy="24447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82980" y="4899025"/>
            <a:ext cx="10985500" cy="1798320"/>
          </a:xfrm>
          <a:prstGeom prst="rect">
            <a:avLst/>
          </a:prstGeom>
        </p:spPr>
      </p:pic>
      <p:sp>
        <p:nvSpPr>
          <p:cNvPr id="9" name="平行四边形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10" name="文本框 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354842"/>
            <a:ext cx="1255430" cy="52197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Part1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308860" y="428604"/>
            <a:ext cx="1714512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产业动态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10"/>
            </p:custDataLst>
          </p:nvPr>
        </p:nvCxnSpPr>
        <p:spPr bwMode="auto">
          <a:xfrm flipV="1">
            <a:off x="1473767" y="857232"/>
            <a:ext cx="1335291" cy="2582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>
            <p:custDataLst>
              <p:tags r:id="rId11"/>
            </p:custDataLst>
          </p:nvPr>
        </p:nvSpPr>
        <p:spPr>
          <a:xfrm>
            <a:off x="406400" y="1005840"/>
            <a:ext cx="3639185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1.2</a:t>
            </a:r>
            <a:r>
              <a:rPr lang="zh-CN" altLang="en-US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、南方精工拥有滚珠丝杠产品，并新研发行星滚柱丝杠产品用于人形机器人</a:t>
            </a:r>
            <a:endParaRPr lang="zh-CN" altLang="en-US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平行四边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10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354842"/>
            <a:ext cx="1255430" cy="52197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Part1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08860" y="428604"/>
            <a:ext cx="1714512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产业动态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4"/>
            </p:custDataLst>
          </p:nvPr>
        </p:nvCxnSpPr>
        <p:spPr bwMode="auto">
          <a:xfrm flipV="1">
            <a:off x="1473767" y="857232"/>
            <a:ext cx="1335291" cy="2582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076575" y="260985"/>
            <a:ext cx="9142730" cy="658749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118745" y="1341120"/>
            <a:ext cx="289052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</a:t>
            </a:r>
            <a:r>
              <a:rPr lang="zh-CN" altLang="en-US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、中航证券研报分析中重新整理人形机器人中行星滚柱丝杠成本占比</a:t>
            </a:r>
            <a:r>
              <a:rPr lang="en-US" altLang="zh-CN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9.7%</a:t>
            </a:r>
            <a:r>
              <a:rPr lang="zh-CN" altLang="en-US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。目前成本</a:t>
            </a:r>
            <a:r>
              <a:rPr lang="en-US" altLang="zh-CN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3000</a:t>
            </a:r>
            <a:r>
              <a:rPr lang="zh-CN" altLang="en-US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元，终局成本</a:t>
            </a:r>
            <a:r>
              <a:rPr lang="en-US" altLang="zh-CN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1000</a:t>
            </a:r>
            <a:r>
              <a:rPr lang="zh-CN" altLang="en-US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元，整体成本从</a:t>
            </a:r>
            <a:r>
              <a:rPr lang="en-US" altLang="zh-CN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42000</a:t>
            </a:r>
            <a:r>
              <a:rPr lang="zh-CN" altLang="en-US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元降低</a:t>
            </a:r>
            <a:r>
              <a:rPr lang="en-US" altLang="zh-CN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14000</a:t>
            </a:r>
            <a:r>
              <a:rPr lang="zh-CN" altLang="en-US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元。</a:t>
            </a:r>
            <a:endParaRPr lang="zh-CN" altLang="en-US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平行四边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10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354842"/>
            <a:ext cx="1255430" cy="52197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Part1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08860" y="428604"/>
            <a:ext cx="1714512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产业动态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4"/>
            </p:custDataLst>
          </p:nvPr>
        </p:nvCxnSpPr>
        <p:spPr bwMode="auto">
          <a:xfrm flipV="1">
            <a:off x="1473767" y="857232"/>
            <a:ext cx="1335291" cy="2582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076575" y="354965"/>
            <a:ext cx="8583930" cy="39662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076575" y="260985"/>
            <a:ext cx="8601075" cy="651510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9"/>
            </p:custDataLst>
          </p:nvPr>
        </p:nvSpPr>
        <p:spPr>
          <a:xfrm>
            <a:off x="324485" y="1052830"/>
            <a:ext cx="398780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1.4</a:t>
            </a:r>
            <a:r>
              <a:rPr lang="zh-CN" altLang="en-US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天风证券对鼎智科技的全面分析</a:t>
            </a:r>
            <a:endParaRPr lang="zh-CN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0"/>
            </p:custDataLst>
          </p:nvPr>
        </p:nvSpPr>
        <p:spPr>
          <a:xfrm>
            <a:off x="189865" y="2205355"/>
            <a:ext cx="299402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16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6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）鼎智科技线性执行器</a:t>
            </a:r>
            <a:r>
              <a:rPr lang="en-US" altLang="zh-CN" sz="16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2022</a:t>
            </a:r>
            <a:r>
              <a:rPr lang="zh-CN" altLang="en-US" sz="16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年毛利率在</a:t>
            </a:r>
            <a:r>
              <a:rPr lang="en-US" altLang="zh-CN" sz="16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65%</a:t>
            </a:r>
            <a:r>
              <a:rPr lang="zh-CN" altLang="en-US" sz="16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，主要用在医疗和工业控制领域。公司对产品有高议价权，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且逐步自制丝杠取代外购</a:t>
            </a:r>
            <a:endParaRPr lang="zh-CN" altLang="en-US" sz="1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平行四边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10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354842"/>
            <a:ext cx="1255430" cy="52197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Part1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08860" y="428604"/>
            <a:ext cx="1714512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产业动态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4"/>
            </p:custDataLst>
          </p:nvPr>
        </p:nvCxnSpPr>
        <p:spPr bwMode="auto">
          <a:xfrm flipV="1">
            <a:off x="1473767" y="857232"/>
            <a:ext cx="1335291" cy="2582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718560" y="116840"/>
            <a:ext cx="7747000" cy="1866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286760" y="1944370"/>
            <a:ext cx="8397240" cy="471233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9"/>
            </p:custDataLst>
          </p:nvPr>
        </p:nvSpPr>
        <p:spPr>
          <a:xfrm>
            <a:off x="189865" y="2205355"/>
            <a:ext cx="29940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16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sz="16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线性执行器对标美国海顿</a:t>
            </a:r>
            <a:r>
              <a:rPr lang="en-US" altLang="zh-CN" sz="16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,2020</a:t>
            </a:r>
            <a:r>
              <a:rPr lang="zh-CN" altLang="en-US" sz="16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年至</a:t>
            </a:r>
            <a:r>
              <a:rPr lang="en-US" altLang="zh-CN" sz="16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2022</a:t>
            </a:r>
            <a:r>
              <a:rPr lang="zh-CN" altLang="en-US" sz="16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年单价每支提升</a:t>
            </a:r>
            <a:r>
              <a:rPr lang="en-US" altLang="zh-CN" sz="16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50</a:t>
            </a:r>
            <a:r>
              <a:rPr lang="zh-CN" altLang="en-US" sz="16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元以上</a:t>
            </a:r>
            <a:endParaRPr lang="zh-CN" altLang="en-US" sz="16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平行四边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10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354842"/>
            <a:ext cx="1255430" cy="52197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Part1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08860" y="428604"/>
            <a:ext cx="1714512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产业动态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4"/>
            </p:custDataLst>
          </p:nvPr>
        </p:nvCxnSpPr>
        <p:spPr bwMode="auto">
          <a:xfrm flipV="1">
            <a:off x="1473767" y="857232"/>
            <a:ext cx="1335291" cy="2582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t="71511"/>
          <a:stretch>
            <a:fillRect/>
          </a:stretch>
        </p:blipFill>
        <p:spPr>
          <a:xfrm>
            <a:off x="3283585" y="2061845"/>
            <a:ext cx="8867775" cy="2616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211830" y="2349500"/>
            <a:ext cx="8562975" cy="26860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070860" y="476885"/>
            <a:ext cx="903605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公司是较少数具备丝杆部件和螺母部件独立生产能力的企业。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市场上仅美国海顿等少数几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家微特电机企业具备独立生产的能力。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公司研发丝杆滚轧技术、螺纹一体注塑技术、丝杆与电机直连一体技术，可自主生产丝杆、螺母。自2019 年逐步扩大自制范围，截至2022Q3，公司自制丝杆、螺母比例分别达到93%、91%。</a:t>
            </a:r>
            <a:endParaRPr lang="zh-CN" altLang="en-US" sz="1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4690" y="5229225"/>
            <a:ext cx="5020945" cy="1060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</a:t>
            </a:r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自制丝杆、螺母降低材料成本。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2021 年自制丝杆比例由2020 年的56%提升至81%，同年，线性执行器成本中材料占比由2020 年的85%降至77%，下降8pcts；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79465" y="5229225"/>
            <a:ext cx="6096000" cy="1060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2、</a:t>
            </a:r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自制实现核心零部件的自主可控。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公司自制丝杆、螺母相比于外购产品在一致性精度、定制化程度、种类、寿命等方面均具备优势，保证线性执行器的性能。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9"/>
            </p:custDataLst>
          </p:nvPr>
        </p:nvSpPr>
        <p:spPr>
          <a:xfrm>
            <a:off x="189865" y="2205355"/>
            <a:ext cx="19354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sz="16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sz="16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丝杆和螺母自主生产，并提高自制比例</a:t>
            </a:r>
            <a:endParaRPr lang="zh-CN" sz="16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70635" y="1485265"/>
            <a:ext cx="9635490" cy="50736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719195" y="765175"/>
            <a:ext cx="57029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sz="20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自制和外购丝杆和螺母产品指标对比</a:t>
            </a:r>
            <a:endParaRPr lang="zh-CN" sz="20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平行四边形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10" name="文本框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354842"/>
            <a:ext cx="1255430" cy="52197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Part1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08860" y="428604"/>
            <a:ext cx="1714512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产业动态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7"/>
            </p:custDataLst>
          </p:nvPr>
        </p:nvCxnSpPr>
        <p:spPr bwMode="auto">
          <a:xfrm flipV="1">
            <a:off x="1473767" y="857232"/>
            <a:ext cx="1335291" cy="2582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COMMONDATA" val="eyJoZGlkIjoiNmVmYTJlNzhmYzQ2NGMyNjlmZTEzZTFiYWJiNjhhMzIifQ=="/>
  <p:tag name="KSO_WPP_MARK_KEY" val="d4b2d62b-b10a-4b38-b840-d1e49fc93321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1047</Words>
  <Application>WPS 演示</Application>
  <PresentationFormat>自定义</PresentationFormat>
  <Paragraphs>83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fym-wlb</dc:creator>
  <cp:lastModifiedBy>一颗种子</cp:lastModifiedBy>
  <cp:revision>1551</cp:revision>
  <dcterms:created xsi:type="dcterms:W3CDTF">2021-11-29T11:48:00Z</dcterms:created>
  <dcterms:modified xsi:type="dcterms:W3CDTF">2023-07-17T10:55:33Z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417C978C141A42D1B9189676DB58FBA4_13</vt:lpwstr>
  </property>
  <property fmtid="{D5CDD505-2E9C-101B-9397-08002B2CF9AE}" pid="3" name="KSOProductBuildVer">
    <vt:lpwstr>2052-11.1.0.14309</vt:lpwstr>
  </property>
</Properties>
</file>