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9" r:id="rId2"/>
    <p:sldId id="586" r:id="rId3"/>
    <p:sldId id="585" r:id="rId4"/>
    <p:sldId id="602" r:id="rId5"/>
    <p:sldId id="584" r:id="rId6"/>
    <p:sldId id="605" r:id="rId7"/>
    <p:sldId id="606" r:id="rId8"/>
    <p:sldId id="607" r:id="rId9"/>
    <p:sldId id="608" r:id="rId10"/>
    <p:sldId id="609" r:id="rId11"/>
    <p:sldId id="549" r:id="rId12"/>
  </p:sldIdLst>
  <p:sldSz cx="12190413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FANG" initials="S" lastIdx="14" clrIdx="0"/>
  <p:cmAuthor id="2" name="SONG FANG" initials="S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7BECF"/>
    <a:srgbClr val="558ED5"/>
    <a:srgbClr val="93CDDD"/>
    <a:srgbClr val="005999"/>
    <a:srgbClr val="FFFFFF"/>
    <a:srgbClr val="C6D9F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5" autoAdjust="0"/>
    <p:restoredTop sz="42176" autoAdjust="0"/>
  </p:normalViewPr>
  <p:slideViewPr>
    <p:cSldViewPr showGuides="1">
      <p:cViewPr varScale="1">
        <p:scale>
          <a:sx n="124" d="100"/>
          <a:sy n="124" d="100"/>
        </p:scale>
        <p:origin x="264" y="102"/>
      </p:cViewPr>
      <p:guideLst>
        <p:guide orient="horz" pos="2160"/>
        <p:guide pos="37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88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F3699-0C7A-4676-8F1F-FF76DD8A7D50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0531-F946-42B5-A20D-0DC793454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1BA7-E818-47FE-8430-7C17E8C8CC8A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E667-B71C-4A2E-8403-773D2E0DB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226757" y="2026363"/>
            <a:ext cx="4712570" cy="3526001"/>
          </a:xfrm>
          <a:custGeom>
            <a:avLst/>
            <a:gdLst>
              <a:gd name="connsiteX0" fmla="*/ 735567 w 4713306"/>
              <a:gd name="connsiteY0" fmla="*/ 2984958 h 3526001"/>
              <a:gd name="connsiteX1" fmla="*/ 4713306 w 4713306"/>
              <a:gd name="connsiteY1" fmla="*/ 2984958 h 3526001"/>
              <a:gd name="connsiteX2" fmla="*/ 4578045 w 4713306"/>
              <a:gd name="connsiteY2" fmla="*/ 3526001 h 3526001"/>
              <a:gd name="connsiteX3" fmla="*/ 600306 w 4713306"/>
              <a:gd name="connsiteY3" fmla="*/ 3526001 h 3526001"/>
              <a:gd name="connsiteX4" fmla="*/ 135261 w 4713306"/>
              <a:gd name="connsiteY4" fmla="*/ 2387967 h 3526001"/>
              <a:gd name="connsiteX5" fmla="*/ 4113000 w 4713306"/>
              <a:gd name="connsiteY5" fmla="*/ 2387967 h 3526001"/>
              <a:gd name="connsiteX6" fmla="*/ 3977739 w 4713306"/>
              <a:gd name="connsiteY6" fmla="*/ 2929010 h 3526001"/>
              <a:gd name="connsiteX7" fmla="*/ 0 w 4713306"/>
              <a:gd name="connsiteY7" fmla="*/ 2929010 h 3526001"/>
              <a:gd name="connsiteX8" fmla="*/ 735567 w 4713306"/>
              <a:gd name="connsiteY8" fmla="*/ 1790975 h 3526001"/>
              <a:gd name="connsiteX9" fmla="*/ 4713306 w 4713306"/>
              <a:gd name="connsiteY9" fmla="*/ 1790975 h 3526001"/>
              <a:gd name="connsiteX10" fmla="*/ 4578045 w 4713306"/>
              <a:gd name="connsiteY10" fmla="*/ 2332018 h 3526001"/>
              <a:gd name="connsiteX11" fmla="*/ 600306 w 4713306"/>
              <a:gd name="connsiteY11" fmla="*/ 2332018 h 3526001"/>
              <a:gd name="connsiteX12" fmla="*/ 135262 w 4713306"/>
              <a:gd name="connsiteY12" fmla="*/ 1193984 h 3526001"/>
              <a:gd name="connsiteX13" fmla="*/ 4113000 w 4713306"/>
              <a:gd name="connsiteY13" fmla="*/ 1193984 h 3526001"/>
              <a:gd name="connsiteX14" fmla="*/ 3977739 w 4713306"/>
              <a:gd name="connsiteY14" fmla="*/ 1735027 h 3526001"/>
              <a:gd name="connsiteX15" fmla="*/ 1 w 4713306"/>
              <a:gd name="connsiteY15" fmla="*/ 1735027 h 3526001"/>
              <a:gd name="connsiteX16" fmla="*/ 735567 w 4713306"/>
              <a:gd name="connsiteY16" fmla="*/ 596992 h 3526001"/>
              <a:gd name="connsiteX17" fmla="*/ 4713306 w 4713306"/>
              <a:gd name="connsiteY17" fmla="*/ 596992 h 3526001"/>
              <a:gd name="connsiteX18" fmla="*/ 4578045 w 4713306"/>
              <a:gd name="connsiteY18" fmla="*/ 1138035 h 3526001"/>
              <a:gd name="connsiteX19" fmla="*/ 600307 w 4713306"/>
              <a:gd name="connsiteY19" fmla="*/ 1138035 h 3526001"/>
              <a:gd name="connsiteX20" fmla="*/ 135262 w 4713306"/>
              <a:gd name="connsiteY20" fmla="*/ 0 h 3526001"/>
              <a:gd name="connsiteX21" fmla="*/ 4113000 w 4713306"/>
              <a:gd name="connsiteY21" fmla="*/ 0 h 3526001"/>
              <a:gd name="connsiteX22" fmla="*/ 3977739 w 4713306"/>
              <a:gd name="connsiteY22" fmla="*/ 541043 h 3526001"/>
              <a:gd name="connsiteX23" fmla="*/ 1 w 4713306"/>
              <a:gd name="connsiteY23" fmla="*/ 541043 h 352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13306" h="3526001">
                <a:moveTo>
                  <a:pt x="735567" y="2984958"/>
                </a:moveTo>
                <a:lnTo>
                  <a:pt x="4713306" y="2984958"/>
                </a:lnTo>
                <a:lnTo>
                  <a:pt x="4578045" y="3526001"/>
                </a:lnTo>
                <a:lnTo>
                  <a:pt x="600306" y="3526001"/>
                </a:lnTo>
                <a:close/>
                <a:moveTo>
                  <a:pt x="135261" y="2387967"/>
                </a:moveTo>
                <a:lnTo>
                  <a:pt x="4113000" y="2387967"/>
                </a:lnTo>
                <a:lnTo>
                  <a:pt x="3977739" y="2929010"/>
                </a:lnTo>
                <a:lnTo>
                  <a:pt x="0" y="2929010"/>
                </a:lnTo>
                <a:close/>
                <a:moveTo>
                  <a:pt x="735567" y="1790975"/>
                </a:moveTo>
                <a:lnTo>
                  <a:pt x="4713306" y="1790975"/>
                </a:lnTo>
                <a:lnTo>
                  <a:pt x="4578045" y="2332018"/>
                </a:lnTo>
                <a:lnTo>
                  <a:pt x="600306" y="2332018"/>
                </a:lnTo>
                <a:close/>
                <a:moveTo>
                  <a:pt x="135262" y="1193984"/>
                </a:moveTo>
                <a:lnTo>
                  <a:pt x="4113000" y="1193984"/>
                </a:lnTo>
                <a:lnTo>
                  <a:pt x="3977739" y="1735027"/>
                </a:lnTo>
                <a:lnTo>
                  <a:pt x="1" y="1735027"/>
                </a:lnTo>
                <a:close/>
                <a:moveTo>
                  <a:pt x="735567" y="596992"/>
                </a:moveTo>
                <a:lnTo>
                  <a:pt x="4713306" y="596992"/>
                </a:lnTo>
                <a:lnTo>
                  <a:pt x="4578045" y="1138035"/>
                </a:lnTo>
                <a:lnTo>
                  <a:pt x="600307" y="1138035"/>
                </a:lnTo>
                <a:close/>
                <a:moveTo>
                  <a:pt x="135262" y="0"/>
                </a:moveTo>
                <a:lnTo>
                  <a:pt x="4113000" y="0"/>
                </a:lnTo>
                <a:lnTo>
                  <a:pt x="3977739" y="541043"/>
                </a:lnTo>
                <a:lnTo>
                  <a:pt x="1" y="541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7.png"/><Relationship Id="rId4" Type="http://schemas.openxmlformats.org/officeDocument/2006/relationships/tags" Target="../tags/tag30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9.png"/><Relationship Id="rId4" Type="http://schemas.openxmlformats.org/officeDocument/2006/relationships/tags" Target="../tags/tag37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71" y="116840"/>
            <a:ext cx="747932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8255" y="1697990"/>
            <a:ext cx="12182475" cy="3287395"/>
          </a:xfrm>
          <a:prstGeom prst="rect">
            <a:avLst/>
          </a:prstGeom>
          <a:solidFill>
            <a:srgbClr val="0070C0">
              <a:alpha val="21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lum bright="42000" contrast="-48000"/>
          </a:blip>
          <a:stretch>
            <a:fillRect/>
          </a:stretch>
        </p:blipFill>
        <p:spPr>
          <a:xfrm>
            <a:off x="-6985" y="-142900"/>
            <a:ext cx="12205335" cy="3301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6172200"/>
            <a:ext cx="12190413" cy="4000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18711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汇报人：杨慧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43314"/>
            <a:ext cx="12190413" cy="830997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产业动态信息汇总</a:t>
            </a:r>
            <a:endParaRPr lang="en-US" altLang="zh-CN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6445" y="1124585"/>
            <a:ext cx="10932795" cy="469392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34645" y="3356610"/>
            <a:ext cx="32721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东吴证券研报中总结了恒立液压在滚珠丝杠业务方面的优势</a:t>
            </a:r>
          </a:p>
          <a:p>
            <a:pPr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523174" y="357166"/>
            <a:ext cx="20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次步发展建议</a:t>
            </a: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1473767" y="857232"/>
            <a:ext cx="2121109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82469" y="4004940"/>
            <a:ext cx="8715239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、根据最近的观察，近期有较多证券公司发布关于滚柱丝杠的研报分析，可联系部分的证券机构，向其介绍滚柱丝杠在工程机械方向的应用潜力，寻求可能的合作；</a:t>
            </a:r>
            <a:endParaRPr lang="zh-CN" sz="1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345" y="1988820"/>
            <a:ext cx="94818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注滚动部件厂家对滚动部件的报道和理解，从中了解其可能布局，同时滚动部件朝着智能化、环保化、复合化（未解释）发展的趋势和存在的机会，并结合券商分析，滚动部件除了在机床、汽车领域的应用外，其他领域也逐渐关注；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6400" y="1005840"/>
            <a:ext cx="68713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山东安正智能装备有限公司（滚珠丝杠、梯形丝杠生产厂家）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8200" y="1770380"/>
            <a:ext cx="10083800" cy="45885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660" y="1772920"/>
            <a:ext cx="4945380" cy="899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694690" y="1268730"/>
            <a:ext cx="86525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山东安正智能装备有限公司公众号对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我国滚动部件产业发展现状及趋势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的文章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2355" y="2708910"/>
            <a:ext cx="99758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该公司针对国产数控机床对滚动部件需求展开的分析，</a:t>
            </a:r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表示滚动部件的标准化、系列化、通用化程度很高，市场潜力大，十分有利于组织专业化大批量生产。但国内不具备产业化的能力。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具体现状如下：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054735" y="3482975"/>
            <a:ext cx="103600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目前我国滚动功能部件生产企业有50家（不含台湾省）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，研究院所、高校共3家，企业附属研究机构3个。其中，生产滚珠丝杠的企业有48家，年产值可达6.5亿元。从全球范围看，我国滚动功能部件产业虽然是制造厂商最多的国家，</a:t>
            </a:r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但生产不集中、分布不合理、总产量和产值不高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，除少数重点骨干企业的部分产品达到或接近国外水平外</a:t>
            </a:r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，多数企业只能生产中低档产品，且品种单一、含金量偏低，至今尚无一个在国际上有影响力的知名品牌，尚无一家上市公司。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我国滚动功能部件产业与国外的主要差距是：专业生产水平不高；信息化管理滞后；产业化进程缓慢；个性化服务跟不上。从产品总体水平看，我们处于发达国家名牌产品之下，发展中国家之上的中偏上水平，中低档产品与国外同类产品差距较小或基本持平，但生产效率却远远低于国外。而高性能、高档次的产品（高速、高精度、特高精度、低噪音等）与NSK、THK、Rexroth等知名企业有明显差距，成为制约国产高档数控机床发展的瓶颈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990725" y="1124585"/>
            <a:ext cx="876490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国外滚动功能部件产业的总体水平和产品发展走势有以下特点：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生产规模大，信息化管理水平高，以大规模集约化制造的成本和速度，提供全方位满足用户个性化需要的众多系列产品。企业资本雄厚，产业化的速度快。</a:t>
            </a:r>
          </a:p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）产品原创力强，新产品研发速度快，对市场需求反应十分灵敏，每年都推出一批具有时代气息的自主知识产权的新品，并迅速申请专利。</a:t>
            </a:r>
          </a:p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）工艺水平高，装备数控化率高，生产效率高，产品质量稳定。</a:t>
            </a:r>
          </a:p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）拥有先进的检测仪器和产品性能试验设备，为批量生产的产品和新产品的研发提供品质保证，用检测数据和性能对比曲线取信用户。</a:t>
            </a:r>
          </a:p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）不但能向用户提供所需硬件商品，还可为用户提供解决方案的软件服务。</a:t>
            </a:r>
          </a:p>
          <a:p>
            <a:pPr>
              <a:lnSpc>
                <a:spcPct val="200000"/>
              </a:lnSpc>
            </a:pP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国外知名企业滚动部件发展方向：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高速、精密、重载、复合化、智能化、环保化</a:t>
            </a:r>
          </a:p>
        </p:txBody>
      </p:sp>
      <p:sp>
        <p:nvSpPr>
          <p:cNvPr id="9" name="平行四边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4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8155" y="1160145"/>
            <a:ext cx="796734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总结我国当前滚动功能部件产业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需要重点发展的技术包括：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2935" y="2132965"/>
            <a:ext cx="52070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在滚动功能部件的新产品开发方面：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1．批量生产精密高速滚珠丝杠副的制造技术和装备。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2．与直线电机配套的高速、高刚度、低噪声精密滚动直线导轨副。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14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3．根据主机的需要研发智能化、复合化、机电一体化的高性能滚动功能部件产品。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4．用于重型数控机床的高精度、高刚度滚柱直线导轨副。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zh-CN" altLang="en-US" sz="14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5．开发滚动功能部件绿色产品。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51220" y="2132965"/>
            <a:ext cx="552323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在提升制造工艺水平方面：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1．满足尺寸稳定性、可靠性、易成型性和生产效率要求的新材料及热工工艺及其装备的开发。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zh-CN" altLang="en-US" sz="14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2．滚珠丝杠精密冷轧技术及装备的国产化，P3级以下的滚珠丝杠全面推广冷轧工艺。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3．引进并消化吸收"CNC精密旋风硬铣削"技术，装备国产化使P3级以下以旋风铣手段部分取代螺纹磨削。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4．滚珠返向装置的优化设计及一次成型制造技术的产业化。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5．提高滚道廓形精度的相关技术。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796915" y="1901190"/>
            <a:ext cx="10160" cy="375983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34645" y="1196340"/>
            <a:ext cx="278066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、长盛轴承的滚珠丝杠业务主要用在汽车领域，未来也会用在机器人领域</a:t>
            </a:r>
            <a:endParaRPr lang="en-US" altLang="zh-CN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39770" y="942975"/>
            <a:ext cx="8512810" cy="52920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1340485"/>
            <a:ext cx="4445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招商证券对滚柱丝杠的分析报道，称滚柱丝杠未来发展空间巨大，同时对于中长期产业趋势预测中看好电动化、智能化大趋势下电动智能汽车的渗透率增加</a:t>
            </a:r>
          </a:p>
        </p:txBody>
      </p:sp>
      <p:sp>
        <p:nvSpPr>
          <p:cNvPr id="9" name="平行四边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82795" y="404495"/>
            <a:ext cx="7538085" cy="5901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86535" y="5067935"/>
            <a:ext cx="9806940" cy="15671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42615" y="116205"/>
            <a:ext cx="8515350" cy="2990850"/>
          </a:xfrm>
          <a:prstGeom prst="rect">
            <a:avLst/>
          </a:prstGeom>
        </p:spPr>
      </p:pic>
      <p:sp>
        <p:nvSpPr>
          <p:cNvPr id="9" name="平行四边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62255" y="1124585"/>
            <a:ext cx="395097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东吴证券研报中分析目前部分丝杠厂家联合攻克提升丝杠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项核心指标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包括可靠性、精度、刚性、预紧力的关键技术，提升效果主要还是和精度有关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94505" y="2773045"/>
            <a:ext cx="7895590" cy="4338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42390" y="911860"/>
            <a:ext cx="10515600" cy="509714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34645" y="3356610"/>
            <a:ext cx="32721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东吴证券研报有提到行星滚柱丝杠民用方向的电动缸、石油化工场景存在一定的需求。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VhZTEwZGUwODMyMmRiZDdhM2MwZWZiZDU3YzI1ZDEifQ=="/>
  <p:tag name="KSO_WPP_MARK_KEY" val="d4b2d62b-b10a-4b38-b840-d1e49fc933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1028</Words>
  <Application>Microsoft Office PowerPoint</Application>
  <PresentationFormat>自定义</PresentationFormat>
  <Paragraphs>54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fym-wlb</dc:creator>
  <cp:lastModifiedBy>SONG FANG</cp:lastModifiedBy>
  <cp:revision>1520</cp:revision>
  <dcterms:created xsi:type="dcterms:W3CDTF">2021-11-29T11:48:00Z</dcterms:created>
  <dcterms:modified xsi:type="dcterms:W3CDTF">2023-07-16T23:24:25Z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417C978C141A42D1B9189676DB58FBA4_13</vt:lpwstr>
  </property>
  <property fmtid="{D5CDD505-2E9C-101B-9397-08002B2CF9AE}" pid="3" name="KSOProductBuildVer">
    <vt:lpwstr>2052-11.1.0.14309</vt:lpwstr>
  </property>
</Properties>
</file>