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9" r:id="rId3"/>
    <p:sldId id="566" r:id="rId4"/>
    <p:sldId id="571" r:id="rId5"/>
    <p:sldId id="572" r:id="rId6"/>
    <p:sldId id="573" r:id="rId7"/>
    <p:sldId id="575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76" r:id="rId16"/>
    <p:sldId id="584" r:id="rId17"/>
    <p:sldId id="549" r:id="rId18"/>
  </p:sldIdLst>
  <p:sldSz cx="1219009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FANG" initials="S" lastIdx="14" clrIdx="0"/>
  <p:cmAuthor id="2" name="SONG FANG" initials="S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7BECF"/>
    <a:srgbClr val="558ED5"/>
    <a:srgbClr val="93CDDD"/>
    <a:srgbClr val="005999"/>
    <a:srgbClr val="FFFFFF"/>
    <a:srgbClr val="C6D9F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15" autoAdjust="0"/>
    <p:restoredTop sz="42176" autoAdjust="0"/>
  </p:normalViewPr>
  <p:slideViewPr>
    <p:cSldViewPr showGuides="1">
      <p:cViewPr>
        <p:scale>
          <a:sx n="90" d="100"/>
          <a:sy n="90" d="100"/>
        </p:scale>
        <p:origin x="-312" y="-78"/>
      </p:cViewPr>
      <p:guideLst>
        <p:guide orient="horz" pos="2181"/>
        <p:guide pos="3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908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6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3699-0C7A-4676-8F1F-FF76DD8A7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0531-F946-42B5-A20D-0DC793454B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1BA7-E818-47FE-8430-7C17E8C8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E667-B71C-4A2E-8403-773D2E0DB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226757" y="2026363"/>
            <a:ext cx="4712570" cy="3526001"/>
          </a:xfrm>
          <a:custGeom>
            <a:avLst/>
            <a:gdLst>
              <a:gd name="connsiteX0" fmla="*/ 735567 w 4713306"/>
              <a:gd name="connsiteY0" fmla="*/ 2984958 h 3526001"/>
              <a:gd name="connsiteX1" fmla="*/ 4713306 w 4713306"/>
              <a:gd name="connsiteY1" fmla="*/ 2984958 h 3526001"/>
              <a:gd name="connsiteX2" fmla="*/ 4578045 w 4713306"/>
              <a:gd name="connsiteY2" fmla="*/ 3526001 h 3526001"/>
              <a:gd name="connsiteX3" fmla="*/ 600306 w 4713306"/>
              <a:gd name="connsiteY3" fmla="*/ 3526001 h 3526001"/>
              <a:gd name="connsiteX4" fmla="*/ 135261 w 4713306"/>
              <a:gd name="connsiteY4" fmla="*/ 2387967 h 3526001"/>
              <a:gd name="connsiteX5" fmla="*/ 4113000 w 4713306"/>
              <a:gd name="connsiteY5" fmla="*/ 2387967 h 3526001"/>
              <a:gd name="connsiteX6" fmla="*/ 3977739 w 4713306"/>
              <a:gd name="connsiteY6" fmla="*/ 2929010 h 3526001"/>
              <a:gd name="connsiteX7" fmla="*/ 0 w 4713306"/>
              <a:gd name="connsiteY7" fmla="*/ 2929010 h 3526001"/>
              <a:gd name="connsiteX8" fmla="*/ 735567 w 4713306"/>
              <a:gd name="connsiteY8" fmla="*/ 1790975 h 3526001"/>
              <a:gd name="connsiteX9" fmla="*/ 4713306 w 4713306"/>
              <a:gd name="connsiteY9" fmla="*/ 1790975 h 3526001"/>
              <a:gd name="connsiteX10" fmla="*/ 4578045 w 4713306"/>
              <a:gd name="connsiteY10" fmla="*/ 2332018 h 3526001"/>
              <a:gd name="connsiteX11" fmla="*/ 600306 w 4713306"/>
              <a:gd name="connsiteY11" fmla="*/ 2332018 h 3526001"/>
              <a:gd name="connsiteX12" fmla="*/ 135262 w 4713306"/>
              <a:gd name="connsiteY12" fmla="*/ 1193984 h 3526001"/>
              <a:gd name="connsiteX13" fmla="*/ 4113000 w 4713306"/>
              <a:gd name="connsiteY13" fmla="*/ 1193984 h 3526001"/>
              <a:gd name="connsiteX14" fmla="*/ 3977739 w 4713306"/>
              <a:gd name="connsiteY14" fmla="*/ 1735027 h 3526001"/>
              <a:gd name="connsiteX15" fmla="*/ 1 w 4713306"/>
              <a:gd name="connsiteY15" fmla="*/ 1735027 h 3526001"/>
              <a:gd name="connsiteX16" fmla="*/ 735567 w 4713306"/>
              <a:gd name="connsiteY16" fmla="*/ 596992 h 3526001"/>
              <a:gd name="connsiteX17" fmla="*/ 4713306 w 4713306"/>
              <a:gd name="connsiteY17" fmla="*/ 596992 h 3526001"/>
              <a:gd name="connsiteX18" fmla="*/ 4578045 w 4713306"/>
              <a:gd name="connsiteY18" fmla="*/ 1138035 h 3526001"/>
              <a:gd name="connsiteX19" fmla="*/ 600307 w 4713306"/>
              <a:gd name="connsiteY19" fmla="*/ 1138035 h 3526001"/>
              <a:gd name="connsiteX20" fmla="*/ 135262 w 4713306"/>
              <a:gd name="connsiteY20" fmla="*/ 0 h 3526001"/>
              <a:gd name="connsiteX21" fmla="*/ 4113000 w 4713306"/>
              <a:gd name="connsiteY21" fmla="*/ 0 h 3526001"/>
              <a:gd name="connsiteX22" fmla="*/ 3977739 w 4713306"/>
              <a:gd name="connsiteY22" fmla="*/ 541043 h 3526001"/>
              <a:gd name="connsiteX23" fmla="*/ 1 w 4713306"/>
              <a:gd name="connsiteY23" fmla="*/ 541043 h 352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13306" h="3526001">
                <a:moveTo>
                  <a:pt x="735567" y="2984958"/>
                </a:moveTo>
                <a:lnTo>
                  <a:pt x="4713306" y="2984958"/>
                </a:lnTo>
                <a:lnTo>
                  <a:pt x="4578045" y="3526001"/>
                </a:lnTo>
                <a:lnTo>
                  <a:pt x="600306" y="3526001"/>
                </a:lnTo>
                <a:close/>
                <a:moveTo>
                  <a:pt x="135261" y="2387967"/>
                </a:moveTo>
                <a:lnTo>
                  <a:pt x="4113000" y="2387967"/>
                </a:lnTo>
                <a:lnTo>
                  <a:pt x="3977739" y="2929010"/>
                </a:lnTo>
                <a:lnTo>
                  <a:pt x="0" y="2929010"/>
                </a:lnTo>
                <a:close/>
                <a:moveTo>
                  <a:pt x="735567" y="1790975"/>
                </a:moveTo>
                <a:lnTo>
                  <a:pt x="4713306" y="1790975"/>
                </a:lnTo>
                <a:lnTo>
                  <a:pt x="4578045" y="2332018"/>
                </a:lnTo>
                <a:lnTo>
                  <a:pt x="600306" y="2332018"/>
                </a:lnTo>
                <a:close/>
                <a:moveTo>
                  <a:pt x="135262" y="1193984"/>
                </a:moveTo>
                <a:lnTo>
                  <a:pt x="4113000" y="1193984"/>
                </a:lnTo>
                <a:lnTo>
                  <a:pt x="3977739" y="1735027"/>
                </a:lnTo>
                <a:lnTo>
                  <a:pt x="1" y="1735027"/>
                </a:lnTo>
                <a:close/>
                <a:moveTo>
                  <a:pt x="735567" y="596992"/>
                </a:moveTo>
                <a:lnTo>
                  <a:pt x="4713306" y="596992"/>
                </a:lnTo>
                <a:lnTo>
                  <a:pt x="4578045" y="1138035"/>
                </a:lnTo>
                <a:lnTo>
                  <a:pt x="600307" y="1138035"/>
                </a:lnTo>
                <a:close/>
                <a:moveTo>
                  <a:pt x="135262" y="0"/>
                </a:moveTo>
                <a:lnTo>
                  <a:pt x="4113000" y="0"/>
                </a:lnTo>
                <a:lnTo>
                  <a:pt x="3977739" y="541043"/>
                </a:lnTo>
                <a:lnTo>
                  <a:pt x="1" y="541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1.xml"/><Relationship Id="rId6" Type="http://schemas.openxmlformats.org/officeDocument/2006/relationships/image" Target="../media/image16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24.png"/><Relationship Id="rId1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15.png"/><Relationship Id="rId7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71" y="116840"/>
            <a:ext cx="74793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8255" y="1697990"/>
            <a:ext cx="12182475" cy="3287395"/>
          </a:xfrm>
          <a:prstGeom prst="rect">
            <a:avLst/>
          </a:prstGeom>
          <a:solidFill>
            <a:srgbClr val="0070C0">
              <a:alpha val="21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42000" contrast="-48000"/>
          </a:blip>
          <a:stretch>
            <a:fillRect/>
          </a:stretch>
        </p:blipFill>
        <p:spPr>
          <a:xfrm>
            <a:off x="-6985" y="-142900"/>
            <a:ext cx="12205335" cy="3301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6172200"/>
            <a:ext cx="12190413" cy="4000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18711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：杨慧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12190413" cy="830997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产业动态信息汇总</a:t>
            </a:r>
            <a:endParaRPr lang="en-US" altLang="zh-CN" sz="4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/>
          <p:cNvSpPr txBox="1"/>
          <p:nvPr>
            <p:custDataLst>
              <p:tags r:id="rId5"/>
            </p:custDataLst>
          </p:nvPr>
        </p:nvSpPr>
        <p:spPr>
          <a:xfrm>
            <a:off x="262255" y="1116330"/>
            <a:ext cx="3538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杭州新剑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（未上市）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45" y="1432560"/>
            <a:ext cx="12378690" cy="5470525"/>
          </a:xfrm>
          <a:prstGeom prst="rect">
            <a:avLst/>
          </a:prstGeom>
        </p:spPr>
      </p:pic>
      <p:sp>
        <p:nvSpPr>
          <p:cNvPr id="8" name="TextBox 5"/>
          <p:cNvSpPr txBox="1"/>
          <p:nvPr>
            <p:custDataLst>
              <p:tags r:id="rId7"/>
            </p:custDataLst>
          </p:nvPr>
        </p:nvSpPr>
        <p:spPr>
          <a:xfrm>
            <a:off x="334010" y="1687830"/>
            <a:ext cx="3538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2.3.1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行星滚柱丝杠介绍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715" y="430530"/>
            <a:ext cx="8171815" cy="4704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255" y="5135245"/>
            <a:ext cx="7919085" cy="1423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82022" y="863624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5" y="1278255"/>
            <a:ext cx="9742805" cy="3834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65" y="5083810"/>
            <a:ext cx="10232390" cy="1790700"/>
          </a:xfrm>
          <a:prstGeom prst="rect">
            <a:avLst/>
          </a:prstGeom>
        </p:spPr>
      </p:pic>
      <p:sp>
        <p:nvSpPr>
          <p:cNvPr id="8" name="TextBox 5"/>
          <p:cNvSpPr txBox="1"/>
          <p:nvPr>
            <p:custDataLst>
              <p:tags r:id="rId7"/>
            </p:custDataLst>
          </p:nvPr>
        </p:nvSpPr>
        <p:spPr>
          <a:xfrm>
            <a:off x="334010" y="980440"/>
            <a:ext cx="426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2.3.2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行星滚柱丝杠应用领域布局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6490" y="1340485"/>
            <a:ext cx="9097645" cy="4946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110" y="2493010"/>
            <a:ext cx="6610985" cy="266319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743065" y="1772920"/>
            <a:ext cx="5141595" cy="369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平行四边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/>
          <p:nvPr>
            <p:custDataLst>
              <p:tags r:id="rId8"/>
            </p:custDataLst>
          </p:nvPr>
        </p:nvSpPr>
        <p:spPr>
          <a:xfrm>
            <a:off x="334010" y="1124585"/>
            <a:ext cx="5760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2.3.3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行星滚柱丝杠在汽车底盘系统中的应用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52015" y="828040"/>
            <a:ext cx="7388860" cy="4231005"/>
          </a:xfrm>
          <a:prstGeom prst="rect">
            <a:avLst/>
          </a:prstGeom>
        </p:spPr>
      </p:pic>
      <p:sp>
        <p:nvSpPr>
          <p:cNvPr id="5" name="平行四边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8335" y="5229225"/>
            <a:ext cx="8191500" cy="133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523174" y="357166"/>
            <a:ext cx="20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次步发展建议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1473767" y="857232"/>
            <a:ext cx="2121109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5918" y="1428736"/>
            <a:ext cx="10501386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目前行星滚柱丝杠应用领域主要还是在高精度传动、小载荷要求等设备中使用，在工程机械方向未见成熟的产品；另外基于我司行星滚柱丝杠的设计能力和低成本优势，在汽车底盘的制动和转向替代液压系统也有较大优势，但目前此方向竞争越来越激烈，若要作为潜力应用领域应提早动作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>
            <p:custDataLst>
              <p:tags r:id="rId1"/>
            </p:custDataLst>
          </p:nvPr>
        </p:nvSpPr>
        <p:spPr>
          <a:xfrm>
            <a:off x="693858" y="3500741"/>
            <a:ext cx="1050138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、经查询，目前关于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行星滚柱丝杠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只有一项行业标准，包括工程机械在内的行业内没有针对性的标准建立，这也是我们的机会。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>
            <p:custDataLst>
              <p:tags r:id="rId2"/>
            </p:custDataLst>
          </p:nvPr>
        </p:nvSpPr>
        <p:spPr>
          <a:xfrm>
            <a:off x="693858" y="4869166"/>
            <a:ext cx="1050138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、行星滚柱丝杠是行星滚珠丝杠的进一步替代产品，也是液压行业全电化升级中必选的核心部件，产品优势及市场潜力非常可观。</a:t>
            </a:r>
            <a:endPara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055" y="1340485"/>
            <a:ext cx="757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行星滚柱丝杠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特斯拉人形机器人中的应用引发市场关注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1308860" y="428604"/>
            <a:ext cx="24288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行业上下游动态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 flipV="1">
            <a:off x="1473767" y="857232"/>
            <a:ext cx="2192547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4645" y="1772920"/>
            <a:ext cx="10773410" cy="29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2206625" y="5229225"/>
            <a:ext cx="74364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关于行星滚柱丝杠未来的市场潜力，中金公司建议关注国内行星滚柱丝杠厂家秦川机床、博特精工、杭州新剑等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308860" y="428604"/>
            <a:ext cx="24288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行业上下游动态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V="1">
            <a:off x="1473767" y="857232"/>
            <a:ext cx="2192547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94494" y="1773222"/>
            <a:ext cx="11144328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Persistencemarket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research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预计，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年全球行星滚柱丝杠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2.3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亿美元，未来五年复合增速为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5.7%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，目前主要应用于高精密传动领域，未来人形机器人需要为其增长注入更多可能。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国内行星滚柱丝杠产业化仍处早期：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）需求端：全球行星滚柱丝杠商业化起步于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1970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年代，美国、德国、英国占据全球行星滚柱丝杠应用半壁江山。中国市场起步较晚，产品认知度需要过程，近年来以华中科技大学等为代表的高校力量推动底层研究。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）供给端：瑞典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GSA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、美国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Moog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、美国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Nook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等占据主流市场，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国内参与企业尚未形成规模化能力。</a:t>
            </a:r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产品壁垒体现在材料、加工端：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）材料：国内以马氏体不锈钢为主，有望借鉴海外调质钢应用经验。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）加工：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Rollvis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为代表的欧洲龙头形成磨削与滚轧成形制造经验，国内在制造设备、工艺流程、热处理缺乏系统经验积淀。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未来行星滚柱丝杠市场的国产化方向的机会。</a:t>
            </a:r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extBox 5"/>
          <p:cNvSpPr txBox="1"/>
          <p:nvPr>
            <p:custDataLst>
              <p:tags r:id="rId1"/>
            </p:custDataLst>
          </p:nvPr>
        </p:nvSpPr>
        <p:spPr>
          <a:xfrm>
            <a:off x="694690" y="1196340"/>
            <a:ext cx="425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、行星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滚柱丝杠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市场规模及现状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485" y="1124585"/>
            <a:ext cx="492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、特斯拉人形机器人中丝杠的应用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308860" y="428604"/>
            <a:ext cx="24288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行业上下游动态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V="1">
            <a:off x="1473767" y="857232"/>
            <a:ext cx="2192547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0545" y="1628775"/>
            <a:ext cx="634238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31355" y="1988820"/>
            <a:ext cx="4895215" cy="32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308860" y="428604"/>
            <a:ext cx="24288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行业上下游动态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V="1">
            <a:off x="1473767" y="857232"/>
            <a:ext cx="2192547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200" y="980440"/>
            <a:ext cx="1018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590" y="3237230"/>
            <a:ext cx="8618220" cy="36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/>
          <p:cNvSpPr txBox="1"/>
          <p:nvPr>
            <p:custDataLst>
              <p:tags r:id="rId5"/>
            </p:custDataLst>
          </p:nvPr>
        </p:nvSpPr>
        <p:spPr>
          <a:xfrm>
            <a:off x="262255" y="1116330"/>
            <a:ext cx="3538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秦川机床（深圳主板上市）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040" y="1484630"/>
            <a:ext cx="7307580" cy="22021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82570" y="2996565"/>
            <a:ext cx="8312785" cy="36322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0500" y="1501140"/>
            <a:ext cx="4136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该公司官网对丝杠内容介绍较少，目前主要生产行星滚珠丝杠，主要用于机床的配套及新能源汽车方向等的需求。没有行星滚柱丝杠的介绍信息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59690" y="1506220"/>
            <a:ext cx="6358255" cy="39839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8875" y="1340485"/>
            <a:ext cx="5890895" cy="4244340"/>
          </a:xfrm>
          <a:prstGeom prst="rect">
            <a:avLst/>
          </a:prstGeom>
        </p:spPr>
      </p:pic>
      <p:sp>
        <p:nvSpPr>
          <p:cNvPr id="4" name="平行四边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/>
          <p:cNvSpPr txBox="1"/>
          <p:nvPr>
            <p:custDataLst>
              <p:tags r:id="rId5"/>
            </p:custDataLst>
          </p:nvPr>
        </p:nvSpPr>
        <p:spPr>
          <a:xfrm>
            <a:off x="262255" y="1116330"/>
            <a:ext cx="4953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博特精工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（原济宁丝杠厂，未上市）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10" y="1562100"/>
            <a:ext cx="10683240" cy="3733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1065" y="5589270"/>
            <a:ext cx="106241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该公司丝杠产品包括滚珠丝杠、滚柱丝杠、梯形丝杠，主要为国内重点机床、化工、冶金、包装、医疗、国防军工业等行业配套，部分产品随主机出口。丝杠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5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8245" y="404495"/>
            <a:ext cx="204343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竞对情况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36319"/>
            <a:ext cx="1524635" cy="23495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38788"/>
          <a:stretch>
            <a:fillRect/>
          </a:stretch>
        </p:blipFill>
        <p:spPr>
          <a:xfrm>
            <a:off x="3430905" y="0"/>
            <a:ext cx="6789420" cy="3335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3284220"/>
            <a:ext cx="10372090" cy="3594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22135"/>
          <a:stretch>
            <a:fillRect/>
          </a:stretch>
        </p:blipFill>
        <p:spPr>
          <a:xfrm>
            <a:off x="4294505" y="3284855"/>
            <a:ext cx="5334000" cy="7594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62255" y="1556385"/>
            <a:ext cx="350964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2016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年发布的机械行业首个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行星滚柱丝杠副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行业标准，有博特精工作为主要起草单位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COMMONDATA" val="eyJoZGlkIjoiNDE0NTliN2M2MTQ2MjVjMGI0YjhiODgwYzQ4YmYwNzMifQ=="/>
  <p:tag name="KSO_WPP_MARK_KEY" val="d4b2d62b-b10a-4b38-b840-d1e49fc9332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WPS 演示</Application>
  <PresentationFormat>自定义</PresentationFormat>
  <Paragraphs>103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fym-wlb</dc:creator>
  <cp:lastModifiedBy>Administrator</cp:lastModifiedBy>
  <cp:revision>1391</cp:revision>
  <dcterms:created xsi:type="dcterms:W3CDTF">2021-11-29T11:48:00Z</dcterms:created>
  <dcterms:modified xsi:type="dcterms:W3CDTF">2023-05-22T03:42:40Z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C02414D4415C4C60AC6743176DA32DC0</vt:lpwstr>
  </property>
  <property fmtid="{D5CDD505-2E9C-101B-9397-08002B2CF9AE}" pid="3" name="KSOProductBuildVer">
    <vt:lpwstr>2052-11.1.0.14036</vt:lpwstr>
  </property>
</Properties>
</file>